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notesMasterIdLst>
    <p:notesMasterId r:id="rId35"/>
  </p:notesMasterIdLst>
  <p:handoutMasterIdLst>
    <p:handoutMasterId r:id="rId36"/>
  </p:handoutMasterIdLst>
  <p:sldIdLst>
    <p:sldId id="503" r:id="rId2"/>
    <p:sldId id="276" r:id="rId3"/>
    <p:sldId id="353" r:id="rId4"/>
    <p:sldId id="880" r:id="rId5"/>
    <p:sldId id="871" r:id="rId6"/>
    <p:sldId id="610" r:id="rId7"/>
    <p:sldId id="869" r:id="rId8"/>
    <p:sldId id="878" r:id="rId9"/>
    <p:sldId id="875" r:id="rId10"/>
    <p:sldId id="883" r:id="rId11"/>
    <p:sldId id="867" r:id="rId12"/>
    <p:sldId id="870" r:id="rId13"/>
    <p:sldId id="874" r:id="rId14"/>
    <p:sldId id="616" r:id="rId15"/>
    <p:sldId id="868" r:id="rId16"/>
    <p:sldId id="876" r:id="rId17"/>
    <p:sldId id="872" r:id="rId18"/>
    <p:sldId id="879" r:id="rId19"/>
    <p:sldId id="881" r:id="rId20"/>
    <p:sldId id="882" r:id="rId21"/>
    <p:sldId id="877" r:id="rId22"/>
    <p:sldId id="890" r:id="rId23"/>
    <p:sldId id="891" r:id="rId24"/>
    <p:sldId id="892" r:id="rId25"/>
    <p:sldId id="893" r:id="rId26"/>
    <p:sldId id="654" r:id="rId27"/>
    <p:sldId id="884" r:id="rId28"/>
    <p:sldId id="886" r:id="rId29"/>
    <p:sldId id="887" r:id="rId30"/>
    <p:sldId id="888" r:id="rId31"/>
    <p:sldId id="633" r:id="rId32"/>
    <p:sldId id="504" r:id="rId33"/>
    <p:sldId id="505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Въведение" id="{A0C7653D-1924-4F56-9E27-AA2B21F1DA92}">
          <p14:sldIdLst>
            <p14:sldId id="503"/>
            <p14:sldId id="276"/>
          </p14:sldIdLst>
        </p14:section>
        <p14:section name="HTML" id="{66DCFE1F-60FD-44F2-BE82-706DDBC14898}">
          <p14:sldIdLst>
            <p14:sldId id="353"/>
            <p14:sldId id="880"/>
            <p14:sldId id="871"/>
          </p14:sldIdLst>
        </p14:section>
        <p14:section name="Основни компоненти на HTML" id="{EB44CA50-B176-0C4C-B0D0-5459023C7783}">
          <p14:sldIdLst>
            <p14:sldId id="610"/>
            <p14:sldId id="869"/>
            <p14:sldId id="878"/>
            <p14:sldId id="875"/>
            <p14:sldId id="883"/>
            <p14:sldId id="867"/>
            <p14:sldId id="870"/>
            <p14:sldId id="874"/>
          </p14:sldIdLst>
        </p14:section>
        <p14:section name="Структурни тагове" id="{2B3E1915-4BA2-9447-BC07-AE658EE7EC35}">
          <p14:sldIdLst>
            <p14:sldId id="616"/>
            <p14:sldId id="868"/>
            <p14:sldId id="876"/>
            <p14:sldId id="872"/>
            <p14:sldId id="879"/>
            <p14:sldId id="881"/>
            <p14:sldId id="882"/>
            <p14:sldId id="877"/>
          </p14:sldIdLst>
        </p14:section>
        <p14:section name="HTML дърво (DOM)" id="{F3E5E60E-1C29-2A40-A946-DE661CC0CC66}">
          <p14:sldIdLst>
            <p14:sldId id="890"/>
            <p14:sldId id="891"/>
            <p14:sldId id="892"/>
            <p14:sldId id="893"/>
          </p14:sldIdLst>
        </p14:section>
        <p14:section name="Демо" id="{276EAB92-AF41-DD42-AFD3-D1ABB239E1A7}">
          <p14:sldIdLst>
            <p14:sldId id="654"/>
            <p14:sldId id="884"/>
            <p14:sldId id="886"/>
            <p14:sldId id="887"/>
            <p14:sldId id="888"/>
          </p14:sldIdLst>
        </p14:section>
        <p14:section name="Заключение" id="{E19D07F1-86E2-47E9-B2AB-7ADC4F89DC12}">
          <p14:sldIdLst>
            <p14:sldId id="633"/>
            <p14:sldId id="504"/>
            <p14:sldId id="50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CB4BF2F8-D32F-9387-A6CE-368ED6EFDCF0}" name="Zaraliev" initials="KZ" userId="S::Zaraliev@students.softuni.bg::e1c6524a-140e-4108-9ad5-216363431969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C" initials="P" lastIdx="8" clrIdx="0">
    <p:extLst>
      <p:ext uri="{19B8F6BF-5375-455C-9EA6-DF929625EA0E}">
        <p15:presenceInfo xmlns:p15="http://schemas.microsoft.com/office/powerpoint/2012/main" userId="PC" providerId="None"/>
      </p:ext>
    </p:extLst>
  </p:cmAuthor>
  <p:cmAuthor id="2" name="Mirela Damyanova" initials="MD" lastIdx="6" clrIdx="1">
    <p:extLst>
      <p:ext uri="{19B8F6BF-5375-455C-9EA6-DF929625EA0E}">
        <p15:presenceInfo xmlns:p15="http://schemas.microsoft.com/office/powerpoint/2012/main" userId="Mirela Damyanov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9100"/>
    <a:srgbClr val="234465"/>
    <a:srgbClr val="ADB4C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–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505E3EF-67EA-436B-97B2-0124C06EBD24}" styleName="Medium Style 4 –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16D9F66E-5EB9-4882-86FB-DCBF35E3C3E4}" styleName="Medium Style 4 –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22838BEF-8BB2-4498-84A7-C5851F593DF1}" styleName="Medium Style 4 –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348" autoAdjust="0"/>
    <p:restoredTop sz="95427" autoAdjust="0"/>
  </p:normalViewPr>
  <p:slideViewPr>
    <p:cSldViewPr showGuides="1">
      <p:cViewPr varScale="1">
        <p:scale>
          <a:sx n="93" d="100"/>
          <a:sy n="93" d="100"/>
        </p:scale>
        <p:origin x="216" y="528"/>
      </p:cViewPr>
      <p:guideLst>
        <p:guide orient="horz" pos="2184"/>
        <p:guide pos="3840"/>
      </p:guideLst>
    </p:cSldViewPr>
  </p:slideViewPr>
  <p:outlineViewPr>
    <p:cViewPr>
      <p:scale>
        <a:sx n="33" d="100"/>
        <a:sy n="33" d="100"/>
      </p:scale>
      <p:origin x="0" y="-9989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6566"/>
    </p:cViewPr>
  </p:sorterViewPr>
  <p:notesViewPr>
    <p:cSldViewPr>
      <p:cViewPr varScale="1">
        <p:scale>
          <a:sx n="60" d="100"/>
          <a:sy n="60" d="100"/>
        </p:scale>
        <p:origin x="3187" y="48"/>
      </p:cViewPr>
      <p:guideLst/>
    </p:cSldViewPr>
  </p:notesViewPr>
  <p:gridSpacing cx="45000" cy="45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8/10/relationships/authors" Target="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F20103-83CC-4A54-8FDE-9D37FC2629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53962-26EF-44E4-9E69-61B1727AB1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87215-0C8F-4762-A664-737A353EC9A4}" type="datetimeFigureOut">
              <a:rPr lang="bg-BG" smtClean="0"/>
              <a:t>22.02.26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A6967E-448F-4887-8FCB-34482EFBCC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-1" y="8892000"/>
            <a:ext cx="6443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bg-BG" sz="1100" dirty="0"/>
              <a:t>Работна група </a:t>
            </a:r>
            <a:r>
              <a:rPr lang="ru-RU" sz="1100" dirty="0"/>
              <a:t>"Образование по програмиране и ИТ</a:t>
            </a:r>
            <a:r>
              <a:rPr lang="bg-BG" sz="1100" dirty="0"/>
              <a:t>", с подкрепата на </a:t>
            </a:r>
            <a:r>
              <a:rPr lang="en-US" sz="1100" dirty="0">
                <a:hlinkClick r:id="rId2"/>
              </a:rPr>
              <a:t>SoftUni</a:t>
            </a:r>
            <a:endParaRPr lang="en-US" sz="11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554C2-DDBA-40E2-9536-53A07EC502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443999" y="8892000"/>
            <a:ext cx="412413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318AE-53F9-47EA-B5FE-E9473933AF11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150602968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84649-876A-46C9-8472-14CB09C070D8}" type="datetimeFigureOut">
              <a:rPr lang="en-US" smtClean="0"/>
              <a:t>2/22/26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488999" y="8892000"/>
            <a:ext cx="367414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067CD-8E6B-4360-9AA8-C5DF2A48A6D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2000"/>
            <a:ext cx="648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bg-BG" sz="1100" dirty="0"/>
              <a:t>Работна група </a:t>
            </a:r>
            <a:r>
              <a:rPr lang="bg-BG" dirty="0"/>
              <a:t>"Образование по програмиране и ИТ"</a:t>
            </a:r>
            <a:r>
              <a:rPr lang="bg-BG" sz="1100" dirty="0"/>
              <a:t>, с подкрепата на </a:t>
            </a:r>
            <a:r>
              <a:rPr lang="en-US" sz="1100" dirty="0">
                <a:hlinkClick r:id="rId2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530847692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8" name="Slide Image Placeholder 7">
            <a:extLst>
              <a:ext uri="{FF2B5EF4-FFF2-40B4-BE49-F238E27FC236}">
                <a16:creationId xmlns:a16="http://schemas.microsoft.com/office/drawing/2014/main" id="{78811095-27E9-49AB-972B-D4E20B3963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9" name="Notes Placeholder 8">
            <a:extLst>
              <a:ext uri="{FF2B5EF4-FFF2-40B4-BE49-F238E27FC236}">
                <a16:creationId xmlns:a16="http://schemas.microsoft.com/office/drawing/2014/main" id="{E923224B-0CC3-475A-8628-8A90751AE6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288A3F3-90B1-4930-8D00-5603BDABEF1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4894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7548A-4D3C-449B-81A5-FA4BE4628490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472CE7-61C1-4B7B-B0C8-5A45F017871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88444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>
            <a:extLst>
              <a:ext uri="{FF2B5EF4-FFF2-40B4-BE49-F238E27FC236}">
                <a16:creationId xmlns:a16="http://schemas.microsoft.com/office/drawing/2014/main" id="{A1F0B3C6-2E53-4CA3-86D1-53D46EC352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5" name="Notes Placeholder 14">
            <a:extLst>
              <a:ext uri="{FF2B5EF4-FFF2-40B4-BE49-F238E27FC236}">
                <a16:creationId xmlns:a16="http://schemas.microsoft.com/office/drawing/2014/main" id="{149CC699-A079-49A5-A4D6-73B7F849A7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121F4233-7E9A-40D2-9066-2DB14E2FA5A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18F1DFF-B3E7-4ABF-97EE-0BBF3A961EC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85307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D88B0D8-949C-482D-990A-2DAB14AD4AD1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474633-D38D-4432-867B-70F325FA70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0985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D88B0D8-949C-482D-990A-2DAB14AD4AD1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474633-D38D-4432-867B-70F325FA70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7714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D88B0D8-949C-482D-990A-2DAB14AD4AD1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474633-D38D-4432-867B-70F325FA70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31878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D88B0D8-949C-482D-990A-2DAB14AD4AD1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474633-D38D-4432-867B-70F325FA70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77403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D88B0D8-949C-482D-990A-2DAB14AD4AD1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474633-D38D-4432-867B-70F325FA70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49941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E65F1CA9-65DC-416B-8882-B3A5E415CE67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5" name="Footer Placeholder 7">
            <a:extLst>
              <a:ext uri="{FF2B5EF4-FFF2-40B4-BE49-F238E27FC236}">
                <a16:creationId xmlns:a16="http://schemas.microsoft.com/office/drawing/2014/main" id="{43FAF785-0C8D-730E-8E59-68198DC82CE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2000"/>
            <a:ext cx="648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bg-BG" sz="1100" dirty="0"/>
              <a:t>Работна група </a:t>
            </a:r>
            <a:r>
              <a:rPr lang="bg-BG" dirty="0"/>
              <a:t>"Образование по програмиране и ИТ"</a:t>
            </a:r>
            <a:r>
              <a:rPr lang="bg-BG" sz="1100" dirty="0"/>
              <a:t>, с подкрепата на </a:t>
            </a:r>
            <a:r>
              <a:rPr lang="en-US" sz="1100" dirty="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6893447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049B984-F964-47FF-8179-0A3007CE21C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059BE0-D868-413B-AAA1-1CC88D1F52C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5903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Bottom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 userDrawn="1"/>
        </p:nvSpPr>
        <p:spPr>
          <a:xfrm>
            <a:off x="0" y="6702676"/>
            <a:ext cx="12195176" cy="1553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3" name="Picture Placeholder Title Image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90123" y="3400017"/>
            <a:ext cx="5248260" cy="2188983"/>
          </a:xfrm>
        </p:spPr>
        <p:txBody>
          <a:bodyPr/>
          <a:lstStyle>
            <a:lvl1pPr marL="0" indent="0" algn="ctr" latinLnBrk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0" name="Company Web Site">
            <a:extLst>
              <a:ext uri="{FF2B5EF4-FFF2-40B4-BE49-F238E27FC236}">
                <a16:creationId xmlns:a16="http://schemas.microsoft.com/office/drawing/2014/main" id="{0B99B1EE-62FA-4AA4-920C-D444D6C0B77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90120" y="6086106"/>
            <a:ext cx="5248260" cy="341313"/>
          </a:xfrm>
        </p:spPr>
        <p:txBody>
          <a:bodyPr lIns="36000" rIns="36000" anchor="ctr" anchorCtr="0">
            <a:noAutofit/>
          </a:bodyPr>
          <a:lstStyle>
            <a:lvl1pPr marL="0" indent="0" algn="r">
              <a:buNone/>
              <a:defRPr sz="1800"/>
            </a:lvl1pPr>
          </a:lstStyle>
          <a:p>
            <a:pPr lvl="0"/>
            <a:r>
              <a:rPr lang="en-US" dirty="0"/>
              <a:t>https://softuni.foundation  </a:t>
            </a:r>
          </a:p>
        </p:txBody>
      </p:sp>
      <p:sp>
        <p:nvSpPr>
          <p:cNvPr id="6" name="Company Name">
            <a:extLst>
              <a:ext uri="{FF2B5EF4-FFF2-40B4-BE49-F238E27FC236}">
                <a16:creationId xmlns:a16="http://schemas.microsoft.com/office/drawing/2014/main" id="{2A76510A-0BAE-A827-E77C-BE88E38F52A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90122" y="5698189"/>
            <a:ext cx="5248260" cy="374236"/>
          </a:xfrm>
        </p:spPr>
        <p:txBody>
          <a:bodyPr lIns="36000" rIns="36000" anchor="ctr" anchorCtr="0">
            <a:normAutofit/>
          </a:bodyPr>
          <a:lstStyle>
            <a:lvl1pPr marL="0" indent="0" algn="r">
              <a:buNone/>
              <a:defRPr sz="2000" b="1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SoftUni Foundation</a:t>
            </a:r>
          </a:p>
        </p:txBody>
      </p:sp>
      <p:sp>
        <p:nvSpPr>
          <p:cNvPr id="31" name="Author Position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534045" y="6085863"/>
            <a:ext cx="4751953" cy="34155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800" b="0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URL</a:t>
            </a:r>
          </a:p>
        </p:txBody>
      </p:sp>
      <p:sp>
        <p:nvSpPr>
          <p:cNvPr id="30" name="Author Name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534046" y="5251106"/>
            <a:ext cx="4751954" cy="724904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Authors</a:t>
            </a:r>
          </a:p>
        </p:txBody>
      </p:sp>
      <p:sp>
        <p:nvSpPr>
          <p:cNvPr id="43" name="Presentation Subtitle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54746" y="1402942"/>
            <a:ext cx="11083636" cy="1306057"/>
          </a:xfrm>
        </p:spPr>
        <p:txBody>
          <a:bodyPr anchor="t" anchorCtr="0">
            <a:normAutofit/>
          </a:bodyPr>
          <a:lstStyle>
            <a:lvl1pPr marL="0" indent="0" algn="ctr" latinLnBrk="0">
              <a:buNone/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Presentation Subtitle</a:t>
            </a:r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746" y="321501"/>
            <a:ext cx="11083636" cy="971589"/>
          </a:xfrm>
        </p:spPr>
        <p:txBody>
          <a:bodyPr>
            <a:normAutofit/>
          </a:bodyPr>
          <a:lstStyle>
            <a:lvl1pPr algn="ctr" latinLnBrk="0">
              <a:defRPr sz="5400"/>
            </a:lvl1pPr>
          </a:lstStyle>
          <a:p>
            <a:r>
              <a:rPr lang="en-US" noProof="0" dirty="0"/>
              <a:t>Presentation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4D0DB3-F60A-469B-7831-209CB666CCE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6549" y="4325954"/>
            <a:ext cx="2538082" cy="633046"/>
          </a:xfrm>
          <a:prstGeom prst="rect">
            <a:avLst/>
          </a:prstGeom>
        </p:spPr>
      </p:pic>
      <p:pic>
        <p:nvPicPr>
          <p:cNvPr id="5" name="Picture 4" title="CC-BY-NC-SA License">
            <a:hlinkClick r:id="rId3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2D40731C-0303-A69D-63FD-E048A73CA59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02682" y="4321352"/>
            <a:ext cx="1809336" cy="63304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0654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Bottom"/>
          <p:cNvSpPr/>
          <p:nvPr/>
        </p:nvSpPr>
        <p:spPr>
          <a:xfrm>
            <a:off x="2" y="6264000"/>
            <a:ext cx="12192000" cy="594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6750ECE4-94E0-469B-B8E4-562792823B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62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bg2"/>
                </a:solidFill>
              </a:defRPr>
            </a:lvl1pPr>
          </a:lstStyle>
          <a:p>
            <a:fld id="{2BF067CD-8E6B-4360-9AA8-C5DF2A48A6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Oval Logo Holder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Text Placeholder Right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56000" y="1195931"/>
            <a:ext cx="5545597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9" name="Text Placeholder Left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5931"/>
            <a:ext cx="5545598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E03301DA-D0AF-46FD-8740-2F761250203A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5" name="Slide Title">
            <a:extLst>
              <a:ext uri="{FF2B5EF4-FFF2-40B4-BE49-F238E27FC236}">
                <a16:creationId xmlns:a16="http://schemas.microsoft.com/office/drawing/2014/main" id="{EA9A94D1-F9F6-4D7B-85E3-896A987B6A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5" y="100750"/>
            <a:ext cx="10270595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9792D8-D354-4699-B7D6-B8CB7F77594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98753" y="5340443"/>
            <a:ext cx="1334859" cy="98286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6351E19-25DA-EAD2-9FBE-358B6135D72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0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>
            <a:extLst>
              <a:ext uri="{FF2B5EF4-FFF2-40B4-BE49-F238E27FC236}">
                <a16:creationId xmlns:a16="http://schemas.microsoft.com/office/drawing/2014/main" id="{F888EE71-82B3-40F1-A63F-7417422FB4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44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4" name="Text Placeholder Body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69002" y="1353866"/>
            <a:ext cx="7426234" cy="5219931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Picture Placeholder Left"/>
          <p:cNvSpPr>
            <a:spLocks noGrp="1"/>
          </p:cNvSpPr>
          <p:nvPr>
            <p:ph type="pic" idx="1" hasCustomPrompt="1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 latinLnBrk="0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noProof="0"/>
              <a:t>Your Picture Here</a:t>
            </a:r>
          </a:p>
        </p:txBody>
      </p:sp>
      <p:sp>
        <p:nvSpPr>
          <p:cNvPr id="3" name="Rectangle Left Second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Left First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Down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Rectangle Top">
            <a:extLst>
              <a:ext uri="{FF2B5EF4-FFF2-40B4-BE49-F238E27FC236}">
                <a16:creationId xmlns:a16="http://schemas.microsoft.com/office/drawing/2014/main" id="{274B8F05-DFCE-47BD-BAFD-DF93E1A63BDD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3F218E34-55D7-4290-BFE4-80F31F9415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F3DB3E-BDAA-8201-9A01-2F52640A84C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01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Bottom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 userDrawn="1"/>
        </p:nvSpPr>
        <p:spPr>
          <a:xfrm>
            <a:off x="0" y="6371332"/>
            <a:ext cx="12195176" cy="4872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107753B-8639-4399-B782-EE5377184D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6988" y="1461842"/>
            <a:ext cx="10731663" cy="3047158"/>
          </a:xfrm>
        </p:spPr>
        <p:txBody>
          <a:bodyPr>
            <a:normAutofit/>
          </a:bodyPr>
          <a:lstStyle>
            <a:lvl1pPr algn="ctr">
              <a:defRPr sz="13800"/>
            </a:lvl1pPr>
          </a:lstStyle>
          <a:p>
            <a:r>
              <a:rPr lang="bg-BG" dirty="0"/>
              <a:t>Въпроси?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206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615109" y="5585916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3529216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Slide Body Text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6125"/>
            <a:ext cx="11818096" cy="5528766"/>
          </a:xfrm>
        </p:spPr>
        <p:txBody>
          <a:bodyPr/>
          <a:lstStyle>
            <a:lvl1pPr latinLnBrk="0">
              <a:buClr>
                <a:schemeClr val="tx1"/>
              </a:buClr>
              <a:defRPr/>
            </a:lvl1pPr>
            <a:lvl2pPr latinLnBrk="0">
              <a:buClr>
                <a:schemeClr val="tx1"/>
              </a:buClr>
              <a:defRPr/>
            </a:lvl2pPr>
            <a:lvl3pPr latinLnBrk="0">
              <a:buClr>
                <a:schemeClr val="tx1"/>
              </a:buClr>
              <a:defRPr/>
            </a:lvl3pPr>
            <a:lvl4pPr latinLnBrk="0">
              <a:buClr>
                <a:schemeClr val="tx1"/>
              </a:buClr>
              <a:defRPr/>
            </a:lvl4pPr>
            <a:lvl5pPr latinLnBrk="0">
              <a:buClr>
                <a:schemeClr val="tx1"/>
              </a:buClr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9A1D0F-F579-6A3C-C698-4E2E7F1AB26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97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0020EB61-2079-41A3-B356-B1D8D48D78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Rectangle Left"/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Bulb" descr="Bul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35205" y="1792355"/>
            <a:ext cx="1830304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Body Text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66000" y="1121143"/>
            <a:ext cx="10129234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8" name="Slide Title">
            <a:extLst>
              <a:ext uri="{FF2B5EF4-FFF2-40B4-BE49-F238E27FC236}">
                <a16:creationId xmlns:a16="http://schemas.microsoft.com/office/drawing/2014/main" id="{E2DA9691-CDF5-499C-94BB-AAA61DAC1B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6" y="100750"/>
            <a:ext cx="916404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8CA5371-2597-CF8F-1859-22639580743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530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1865BF6B-7F07-4E9C-879F-80E36EEB34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2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Bulb" descr="Bul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20027" y="3314704"/>
            <a:ext cx="1260665" cy="279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Slide Body Text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73561" y="1121143"/>
            <a:ext cx="10321675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6" y="100750"/>
            <a:ext cx="916404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37AF1B9-D67A-246A-86B6-E28F19C5239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65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0B8C963-1813-4B69-AD27-6D02EBBBB5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 userDrawn="1"/>
        </p:nvSpPr>
        <p:spPr>
          <a:xfrm>
            <a:off x="0" y="0"/>
            <a:ext cx="42947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4" name="Picture Bulb" descr="Bulb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56000" y="5098868"/>
            <a:ext cx="779209" cy="1729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Body Text">
            <a:extLst>
              <a:ext uri="{FF2B5EF4-FFF2-40B4-BE49-F238E27FC236}">
                <a16:creationId xmlns:a16="http://schemas.microsoft.com/office/drawing/2014/main" id="{7296EDA7-D37D-4B31-A888-371F080412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5176" y="1121143"/>
            <a:ext cx="11410061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55A88B09-3557-48A3-BF27-42699C2692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177" y="100750"/>
            <a:ext cx="987582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C2C375B-43BF-D1DD-F160-1500A111885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562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">
            <a:extLst>
              <a:ext uri="{FF2B5EF4-FFF2-40B4-BE49-F238E27FC236}">
                <a16:creationId xmlns:a16="http://schemas.microsoft.com/office/drawing/2014/main" id="{509D954E-A844-4072-A556-DE584BEB93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9" name="Rectangle Top">
            <a:extLst>
              <a:ext uri="{FF2B5EF4-FFF2-40B4-BE49-F238E27FC236}">
                <a16:creationId xmlns:a16="http://schemas.microsoft.com/office/drawing/2014/main" id="{A15CE03A-0933-4E5D-9EA1-718D4F802FFC}"/>
              </a:ext>
            </a:extLst>
          </p:cNvPr>
          <p:cNvSpPr/>
          <p:nvPr userDrawn="1"/>
        </p:nvSpPr>
        <p:spPr>
          <a:xfrm>
            <a:off x="0" y="1311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2" name="Slide Body Text">
            <a:extLst>
              <a:ext uri="{FF2B5EF4-FFF2-40B4-BE49-F238E27FC236}">
                <a16:creationId xmlns:a16="http://schemas.microsoft.com/office/drawing/2014/main" id="{B608ED73-CE88-49E4-8BFC-DBD6E9AE6B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6" y="1206668"/>
            <a:ext cx="11804831" cy="5550582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This is a code example</a:t>
            </a:r>
          </a:p>
        </p:txBody>
      </p:sp>
      <p:sp>
        <p:nvSpPr>
          <p:cNvPr id="4" name="Code Box">
            <a:extLst>
              <a:ext uri="{FF2B5EF4-FFF2-40B4-BE49-F238E27FC236}">
                <a16:creationId xmlns:a16="http://schemas.microsoft.com/office/drawing/2014/main" id="{F4E021E9-D6DB-4272-8C9F-CEF4940FDC1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74683" y="2034000"/>
            <a:ext cx="10836275" cy="2237893"/>
          </a:xfr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>
              <a:buNone/>
              <a:defRPr lang="en-US" sz="2800" b="1" smtClean="0">
                <a:latin typeface="Consolas" pitchFamily="49" charset="0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Source code box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</p:txBody>
      </p:sp>
      <p:sp>
        <p:nvSpPr>
          <p:cNvPr id="11" name="Slide Title">
            <a:extLst>
              <a:ext uri="{FF2B5EF4-FFF2-40B4-BE49-F238E27FC236}">
                <a16:creationId xmlns:a16="http://schemas.microsoft.com/office/drawing/2014/main" id="{47D60833-F0A9-4F29-8C06-A963A7C8BE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5" y="100750"/>
            <a:ext cx="10239658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69A4E8-9221-8F79-65B4-BF9AA7F87D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82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831000" y="109147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5241000" y="3338387"/>
            <a:ext cx="6065892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5241000" y="1471047"/>
            <a:ext cx="6065892" cy="175433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2423919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">
            <a:extLst>
              <a:ext uri="{FF2B5EF4-FFF2-40B4-BE49-F238E27FC236}">
                <a16:creationId xmlns:a16="http://schemas.microsoft.com/office/drawing/2014/main" id="{39DDE17E-5472-41F3-AF5F-54DFF10DC6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23" name="Slide Body Text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11781606" cy="5207396"/>
          </a:xfrm>
        </p:spPr>
        <p:txBody>
          <a:bodyPr>
            <a:normAutofit/>
          </a:bodyPr>
          <a:lstStyle>
            <a:lvl1pPr marL="514042" indent="-514042" latinLnBrk="0">
              <a:buFont typeface="+mj-lt"/>
              <a:buAutoNum type="arabicPeriod"/>
              <a:defRPr sz="3600">
                <a:solidFill>
                  <a:schemeClr val="tx1"/>
                </a:solidFill>
              </a:defRPr>
            </a:lvl1pPr>
            <a:lvl2pPr>
              <a:defRPr sz="3400"/>
            </a:lvl2pPr>
          </a:lstStyle>
          <a:p>
            <a:pPr lvl="0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0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0"/>
            <a:r>
              <a:rPr lang="en-US" noProof="0" dirty="0"/>
              <a:t>…</a:t>
            </a:r>
          </a:p>
        </p:txBody>
      </p:sp>
      <p:sp>
        <p:nvSpPr>
          <p:cNvPr id="8" name="Rectangle Top">
            <a:extLst>
              <a:ext uri="{FF2B5EF4-FFF2-40B4-BE49-F238E27FC236}">
                <a16:creationId xmlns:a16="http://schemas.microsoft.com/office/drawing/2014/main" id="{930E0800-9260-4369-8330-8264DD33C5CE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357D7BE1-6358-42CC-94F3-7BCDD91DCB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Table of Contents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D808AB-EC49-1578-0005-D58D2A365AA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72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Body Text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04" y="1138844"/>
            <a:ext cx="11804830" cy="553015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10" name="Slide Title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11804829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78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89" r:id="rId2"/>
    <p:sldLayoutId id="2147483681" r:id="rId3"/>
    <p:sldLayoutId id="2147483679" r:id="rId4"/>
    <p:sldLayoutId id="2147483680" r:id="rId5"/>
    <p:sldLayoutId id="2147483688" r:id="rId6"/>
    <p:sldLayoutId id="2147483684" r:id="rId7"/>
    <p:sldLayoutId id="2147483690" r:id="rId8"/>
    <p:sldLayoutId id="2147483677" r:id="rId9"/>
    <p:sldLayoutId id="2147483683" r:id="rId10"/>
    <p:sldLayoutId id="2147483685" r:id="rId11"/>
    <p:sldLayoutId id="2147483686" r:id="rId12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0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36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803275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25571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1700213" indent="-352425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058988" indent="-26670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G-IT-Edu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G-IT-Edu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5" Type="http://schemas.openxmlformats.org/officeDocument/2006/relationships/hyperlink" Target="http://creativecommons.org/licenses/by-nc-sa/4.0/" TargetMode="External"/><Relationship Id="rId4" Type="http://schemas.openxmlformats.org/officeDocument/2006/relationships/hyperlink" Target="https://github.com/BG-IT-Edu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hor Name">
            <a:extLst>
              <a:ext uri="{FF2B5EF4-FFF2-40B4-BE49-F238E27FC236}">
                <a16:creationId xmlns:a16="http://schemas.microsoft.com/office/drawing/2014/main" id="{FA396BB6-2053-4690-9672-BC528007D37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90120" y="6086106"/>
            <a:ext cx="5248260" cy="341313"/>
          </a:xfrm>
        </p:spPr>
        <p:txBody>
          <a:bodyPr>
            <a:normAutofit lnSpcReduction="10000"/>
          </a:bodyPr>
          <a:lstStyle/>
          <a:p>
            <a:r>
              <a:rPr lang="bg-BG" dirty="0"/>
              <a:t>Софтуерни и хардуерни науки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8DE66249-1FBD-414B-AF0D-550F7312AF7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90122" y="5698189"/>
            <a:ext cx="5248260" cy="374236"/>
          </a:xfrm>
        </p:spPr>
        <p:txBody>
          <a:bodyPr>
            <a:normAutofit lnSpcReduction="10000"/>
          </a:bodyPr>
          <a:lstStyle/>
          <a:p>
            <a:r>
              <a:rPr lang="bg-BG" dirty="0"/>
              <a:t>Курс </a:t>
            </a:r>
            <a:r>
              <a:rPr lang="en-US" dirty="0"/>
              <a:t>"</a:t>
            </a:r>
            <a:r>
              <a:rPr lang="bg-BG" dirty="0"/>
              <a:t>Информационни технологии"</a:t>
            </a:r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520F80DC-BAF0-05EE-2BC1-37C2321904F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34045" y="6085863"/>
            <a:ext cx="4751953" cy="341556"/>
          </a:xfrm>
        </p:spPr>
        <p:txBody>
          <a:bodyPr>
            <a:normAutofit lnSpcReduction="10000"/>
          </a:bodyPr>
          <a:lstStyle/>
          <a:p>
            <a:r>
              <a:rPr lang="en-US" dirty="0">
                <a:hlinkClick r:id="rId3"/>
              </a:rPr>
              <a:t>https://github.com/BG-IT-Edu</a:t>
            </a:r>
            <a:endParaRPr lang="en-US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E4D839B2-02D1-883A-3CE0-7CF25557FB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34046" y="5251106"/>
            <a:ext cx="4751954" cy="724904"/>
          </a:xfrm>
        </p:spPr>
        <p:txBody>
          <a:bodyPr>
            <a:normAutofit/>
          </a:bodyPr>
          <a:lstStyle/>
          <a:p>
            <a:r>
              <a:rPr lang="bg-BG" dirty="0"/>
              <a:t>Проект "Отворено учебно съдържание по програмиране и ИТ", СофтУни Фондация </a:t>
            </a:r>
          </a:p>
        </p:txBody>
      </p:sp>
      <p:sp>
        <p:nvSpPr>
          <p:cNvPr id="3" name="Presentation Subtitle">
            <a:extLst>
              <a:ext uri="{FF2B5EF4-FFF2-40B4-BE49-F238E27FC236}">
                <a16:creationId xmlns:a16="http://schemas.microsoft.com/office/drawing/2014/main" id="{A004DC04-DA2A-41C0-8578-4B8D2F08EA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4746" y="1402942"/>
            <a:ext cx="11083636" cy="971589"/>
          </a:xfrm>
        </p:spPr>
        <p:txBody>
          <a:bodyPr>
            <a:noAutofit/>
          </a:bodyPr>
          <a:lstStyle/>
          <a:p>
            <a:r>
              <a:rPr lang="bg-BG" sz="4400" dirty="0"/>
              <a:t>Основни компоненти на </a:t>
            </a:r>
            <a:r>
              <a:rPr lang="en-US" sz="4400" dirty="0"/>
              <a:t>HTML</a:t>
            </a:r>
            <a:endParaRPr lang="bg-BG" sz="4400" dirty="0"/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37F91798-9AD5-4209-8887-958029548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746" y="321501"/>
            <a:ext cx="11083636" cy="971589"/>
          </a:xfrm>
        </p:spPr>
        <p:txBody>
          <a:bodyPr>
            <a:noAutofit/>
          </a:bodyPr>
          <a:lstStyle/>
          <a:p>
            <a:r>
              <a:rPr lang="bg-BG" sz="6600" dirty="0"/>
              <a:t>Основи на </a:t>
            </a:r>
            <a:r>
              <a:rPr lang="en-US" sz="6600" dirty="0"/>
              <a:t>HTML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9C89CDB-9A69-7B24-74E6-10BF87DE1C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1007" y="3056137"/>
            <a:ext cx="1819960" cy="849053"/>
          </a:xfrm>
          <a:prstGeom prst="rect">
            <a:avLst/>
          </a:prstGeom>
        </p:spPr>
      </p:pic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9E0636FF-9DFF-1E3C-B648-B7D58C2CC7D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90123" y="3400017"/>
            <a:ext cx="5248260" cy="2188983"/>
          </a:xfr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666405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97"/>
    </mc:Choice>
    <mc:Fallback xmlns="">
      <p:transition spd="slow" advTm="2597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60050E9-8316-4238-E1DD-70F855312D5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6B9FF28-AB2E-2517-E828-316BB0E51E1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b="1" dirty="0">
                <a:solidFill>
                  <a:schemeClr val="bg1"/>
                </a:solidFill>
              </a:rPr>
              <a:t>Не всички</a:t>
            </a:r>
            <a:r>
              <a:rPr lang="bg-BG" dirty="0">
                <a:solidFill>
                  <a:schemeClr val="bg1"/>
                </a:solidFill>
              </a:rPr>
              <a:t> </a:t>
            </a:r>
            <a:r>
              <a:rPr lang="en-US" b="1" dirty="0"/>
              <a:t>HTML </a:t>
            </a:r>
            <a:r>
              <a:rPr lang="bg-BG" b="1" dirty="0"/>
              <a:t>тагове </a:t>
            </a:r>
            <a:r>
              <a:rPr lang="bg-BG" dirty="0"/>
              <a:t>имат </a:t>
            </a:r>
            <a:r>
              <a:rPr lang="bg-BG" b="1" dirty="0">
                <a:solidFill>
                  <a:schemeClr val="bg1"/>
                </a:solidFill>
              </a:rPr>
              <a:t>затварящ таг</a:t>
            </a:r>
          </a:p>
          <a:p>
            <a:r>
              <a:rPr lang="bg-BG" b="1" dirty="0"/>
              <a:t>Самостоятелните елементи </a:t>
            </a:r>
            <a:r>
              <a:rPr lang="bg-BG" dirty="0"/>
              <a:t>(</a:t>
            </a:r>
            <a:r>
              <a:rPr lang="en-US" dirty="0"/>
              <a:t>void) с</a:t>
            </a:r>
            <a:r>
              <a:rPr lang="bg-BG" dirty="0"/>
              <a:t>е изписват </a:t>
            </a:r>
            <a:r>
              <a:rPr lang="bg-BG" b="1" dirty="0">
                <a:solidFill>
                  <a:schemeClr val="bg1"/>
                </a:solidFill>
              </a:rPr>
              <a:t>само веднъж</a:t>
            </a:r>
          </a:p>
          <a:p>
            <a:r>
              <a:rPr lang="bg-BG" b="1" dirty="0"/>
              <a:t>Пример</a:t>
            </a:r>
            <a:r>
              <a:rPr lang="en-US" b="1" dirty="0"/>
              <a:t>:</a:t>
            </a:r>
          </a:p>
          <a:p>
            <a:endParaRPr lang="en-BG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5BEB0C2-4FD0-9B52-1A99-816F87B138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Самозатварящи се тагове</a:t>
            </a:r>
            <a:endParaRPr lang="en-BG" dirty="0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65D2904C-A16D-E1B7-5677-0E1F18489F55}"/>
              </a:ext>
            </a:extLst>
          </p:cNvPr>
          <p:cNvSpPr txBox="1">
            <a:spLocks/>
          </p:cNvSpPr>
          <p:nvPr/>
        </p:nvSpPr>
        <p:spPr>
          <a:xfrm>
            <a:off x="681805" y="3958616"/>
            <a:ext cx="1872799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bg-BG" sz="2800" b="1" noProof="1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2800" b="1" noProof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br</a:t>
            </a:r>
            <a:r>
              <a:rPr lang="en-US" sz="2800" b="1" noProof="1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lang="en-US" sz="2400" b="1" noProof="1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C3901EB9-DA58-E288-E197-54A689303469}"/>
              </a:ext>
            </a:extLst>
          </p:cNvPr>
          <p:cNvSpPr txBox="1">
            <a:spLocks/>
          </p:cNvSpPr>
          <p:nvPr/>
        </p:nvSpPr>
        <p:spPr>
          <a:xfrm>
            <a:off x="4389303" y="3960508"/>
            <a:ext cx="1872799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bg-BG" sz="2800" b="1" noProof="1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2800" b="1" noProof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hr</a:t>
            </a:r>
            <a:r>
              <a:rPr lang="en-US" sz="2800" b="1" noProof="1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lang="en-US" sz="2400" b="1" noProof="1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5FFD5834-A842-A75D-D3F5-09CF9982174E}"/>
              </a:ext>
            </a:extLst>
          </p:cNvPr>
          <p:cNvSpPr txBox="1">
            <a:spLocks/>
          </p:cNvSpPr>
          <p:nvPr/>
        </p:nvSpPr>
        <p:spPr>
          <a:xfrm>
            <a:off x="8096801" y="3958616"/>
            <a:ext cx="1872799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bg-BG" sz="2800" b="1" noProof="1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2800" b="1" noProof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meta</a:t>
            </a:r>
            <a:r>
              <a:rPr lang="en-US" sz="2800" b="1" noProof="1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lang="en-US" sz="2400" b="1" noProof="1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34BD0C7A-53C3-C2F4-9684-4E13F4F35AA7}"/>
              </a:ext>
            </a:extLst>
          </p:cNvPr>
          <p:cNvSpPr/>
          <p:nvPr/>
        </p:nvSpPr>
        <p:spPr bwMode="auto">
          <a:xfrm>
            <a:off x="681805" y="5499000"/>
            <a:ext cx="1530000" cy="612671"/>
          </a:xfrm>
          <a:prstGeom prst="wedgeRoundRectCallout">
            <a:avLst>
              <a:gd name="adj1" fmla="val 10654"/>
              <a:gd name="adj2" fmla="val -219123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6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Нов ред</a:t>
            </a:r>
            <a:endParaRPr lang="en-BG" sz="2600" b="1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50FD9A1F-1282-A785-CD17-80D32B609BD1}"/>
              </a:ext>
            </a:extLst>
          </p:cNvPr>
          <p:cNvSpPr/>
          <p:nvPr/>
        </p:nvSpPr>
        <p:spPr bwMode="auto">
          <a:xfrm>
            <a:off x="7761000" y="5499000"/>
            <a:ext cx="3683475" cy="612671"/>
          </a:xfrm>
          <a:prstGeom prst="wedgeRoundRectCallout">
            <a:avLst>
              <a:gd name="adj1" fmla="val -15438"/>
              <a:gd name="adj2" fmla="val -223449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6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Служебна информация</a:t>
            </a:r>
            <a:endParaRPr lang="en-BG" sz="2600" b="1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Rounded Rectangular Callout 12">
            <a:extLst>
              <a:ext uri="{FF2B5EF4-FFF2-40B4-BE49-F238E27FC236}">
                <a16:creationId xmlns:a16="http://schemas.microsoft.com/office/drawing/2014/main" id="{4829A393-1D67-786A-7200-F3F7C945A7F8}"/>
              </a:ext>
            </a:extLst>
          </p:cNvPr>
          <p:cNvSpPr/>
          <p:nvPr/>
        </p:nvSpPr>
        <p:spPr bwMode="auto">
          <a:xfrm>
            <a:off x="3261000" y="5499000"/>
            <a:ext cx="3470151" cy="612671"/>
          </a:xfrm>
          <a:prstGeom prst="wedgeRoundRectCallout">
            <a:avLst>
              <a:gd name="adj1" fmla="val 10161"/>
              <a:gd name="adj2" fmla="val -210471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6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Хоризонтална линия</a:t>
            </a:r>
            <a:endParaRPr lang="en-BG" sz="2600" b="1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59803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37BB186-0625-4E0B-CA1A-C0211BD0006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11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C854CD-BCD9-A1E9-4F85-ADBDD20E593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b="1" dirty="0">
                <a:solidFill>
                  <a:schemeClr val="bg1"/>
                </a:solidFill>
              </a:rPr>
              <a:t>Пълната конструкция </a:t>
            </a:r>
            <a:r>
              <a:rPr lang="bg-BG" dirty="0"/>
              <a:t>от </a:t>
            </a:r>
            <a:r>
              <a:rPr lang="bg-BG" b="1" dirty="0"/>
              <a:t>отварящ таг</a:t>
            </a:r>
            <a:r>
              <a:rPr lang="bg-BG" dirty="0"/>
              <a:t>, </a:t>
            </a:r>
            <a:r>
              <a:rPr lang="bg-BG" b="1" dirty="0"/>
              <a:t>съдържание</a:t>
            </a:r>
            <a:r>
              <a:rPr lang="bg-BG" dirty="0"/>
              <a:t> и </a:t>
            </a:r>
            <a:r>
              <a:rPr lang="bg-BG" b="1" dirty="0"/>
              <a:t>затварящ таг</a:t>
            </a:r>
          </a:p>
          <a:p>
            <a:r>
              <a:rPr lang="bg-BG" dirty="0"/>
              <a:t>Цялата </a:t>
            </a:r>
            <a:r>
              <a:rPr lang="en-US" b="1" dirty="0"/>
              <a:t>HTML </a:t>
            </a:r>
            <a:r>
              <a:rPr lang="bg-BG" b="1" dirty="0"/>
              <a:t>страница </a:t>
            </a:r>
            <a:r>
              <a:rPr lang="bg-BG" dirty="0"/>
              <a:t>е </a:t>
            </a:r>
            <a:r>
              <a:rPr lang="bg-BG" b="1" dirty="0">
                <a:solidFill>
                  <a:schemeClr val="bg1"/>
                </a:solidFill>
              </a:rPr>
              <a:t>изградена</a:t>
            </a:r>
            <a:r>
              <a:rPr lang="bg-BG" dirty="0"/>
              <a:t> от </a:t>
            </a:r>
            <a:r>
              <a:rPr lang="bg-BG" b="1" dirty="0">
                <a:solidFill>
                  <a:schemeClr val="bg1"/>
                </a:solidFill>
              </a:rPr>
              <a:t>елементи</a:t>
            </a:r>
          </a:p>
          <a:p>
            <a:r>
              <a:rPr lang="bg-BG" b="1" dirty="0"/>
              <a:t>Пример</a:t>
            </a:r>
            <a:r>
              <a:rPr lang="en-US" b="1" dirty="0"/>
              <a:t>:</a:t>
            </a:r>
            <a:r>
              <a:rPr lang="bg-BG" b="1" dirty="0"/>
              <a:t> 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8356433-E514-4027-6B14-FC4301AF4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Елементи</a:t>
            </a:r>
            <a:endParaRPr lang="en-BG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A5424F-59C0-C226-0741-966B2A438C24}"/>
              </a:ext>
            </a:extLst>
          </p:cNvPr>
          <p:cNvSpPr txBox="1">
            <a:spLocks/>
          </p:cNvSpPr>
          <p:nvPr/>
        </p:nvSpPr>
        <p:spPr>
          <a:xfrm>
            <a:off x="3159750" y="4698794"/>
            <a:ext cx="5040000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bg-BG" sz="2800" b="1" noProof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2800" b="1" noProof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p&gt;</a:t>
            </a:r>
            <a:r>
              <a:rPr lang="bg-BG" sz="2800" b="1" noProof="1">
                <a:latin typeface="Consolas" panose="020B0609020204030204" pitchFamily="49" charset="0"/>
                <a:cs typeface="Consolas" panose="020B0609020204030204" pitchFamily="49" charset="0"/>
              </a:rPr>
              <a:t>Това е параграф.</a:t>
            </a:r>
            <a:r>
              <a:rPr lang="bg-BG" sz="2800" b="1" noProof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2800" b="1" noProof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bg-BG" sz="2800" b="1" noProof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</a:t>
            </a:r>
            <a:r>
              <a:rPr lang="en-US" sz="2800" b="1" noProof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lang="en-US" sz="2400" b="1" noProof="1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66128866-E8A6-24B6-B4C3-EE6345A4E3E0}"/>
              </a:ext>
            </a:extLst>
          </p:cNvPr>
          <p:cNvSpPr/>
          <p:nvPr/>
        </p:nvSpPr>
        <p:spPr bwMode="auto">
          <a:xfrm>
            <a:off x="3234587" y="5747506"/>
            <a:ext cx="5040000" cy="612671"/>
          </a:xfrm>
          <a:prstGeom prst="wedgeRoundRectCallout">
            <a:avLst>
              <a:gd name="adj1" fmla="val -18456"/>
              <a:gd name="adj2" fmla="val -126113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6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Целият ред е</a:t>
            </a:r>
            <a:r>
              <a:rPr lang="en-US" sz="26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6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HTML </a:t>
            </a:r>
            <a:r>
              <a:rPr lang="bg-BG" sz="26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елемент</a:t>
            </a:r>
            <a:endParaRPr lang="en-BG" sz="2600" b="1" dirty="0">
              <a:solidFill>
                <a:schemeClr val="accent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EC473D20-6423-8090-6A3E-0F978F0BE97D}"/>
              </a:ext>
            </a:extLst>
          </p:cNvPr>
          <p:cNvSpPr/>
          <p:nvPr/>
        </p:nvSpPr>
        <p:spPr bwMode="auto">
          <a:xfrm>
            <a:off x="3452251" y="3789000"/>
            <a:ext cx="1125000" cy="612671"/>
          </a:xfrm>
          <a:prstGeom prst="wedgeRoundRectCallout">
            <a:avLst>
              <a:gd name="adj1" fmla="val -25607"/>
              <a:gd name="adj2" fmla="val 118307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6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Таг</a:t>
            </a:r>
            <a:endParaRPr lang="en-BG" sz="2600" b="1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C1C027F6-4336-CA43-E429-25BB53DCEF78}"/>
              </a:ext>
            </a:extLst>
          </p:cNvPr>
          <p:cNvSpPr/>
          <p:nvPr/>
        </p:nvSpPr>
        <p:spPr bwMode="auto">
          <a:xfrm>
            <a:off x="4611000" y="3789000"/>
            <a:ext cx="2137500" cy="612671"/>
          </a:xfrm>
          <a:prstGeom prst="wedgeRoundRectCallout">
            <a:avLst>
              <a:gd name="adj1" fmla="val 7252"/>
              <a:gd name="adj2" fmla="val 118308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6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Съдържание</a:t>
            </a:r>
            <a:endParaRPr lang="en-BG" sz="2600" b="1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4C279B9D-8188-13AC-2AA8-10A36908C3C4}"/>
              </a:ext>
            </a:extLst>
          </p:cNvPr>
          <p:cNvSpPr/>
          <p:nvPr/>
        </p:nvSpPr>
        <p:spPr bwMode="auto">
          <a:xfrm>
            <a:off x="6782249" y="3788999"/>
            <a:ext cx="1125000" cy="612671"/>
          </a:xfrm>
          <a:prstGeom prst="wedgeRoundRectCallout">
            <a:avLst>
              <a:gd name="adj1" fmla="val -7937"/>
              <a:gd name="adj2" fmla="val 120470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6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Таг</a:t>
            </a:r>
            <a:endParaRPr lang="en-BG" sz="2600" b="1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42562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9" grpId="0" animBg="1"/>
      <p:bldP spid="10" grpId="0" animBg="1"/>
      <p:bldP spid="1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37BB186-0625-4E0B-CA1A-C0211BD0006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12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C854CD-BCD9-A1E9-4F85-ADBDD20E593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Дават </a:t>
            </a:r>
            <a:r>
              <a:rPr lang="bg-BG" b="1" dirty="0">
                <a:solidFill>
                  <a:schemeClr val="bg1"/>
                </a:solidFill>
              </a:rPr>
              <a:t>допълнителна информация </a:t>
            </a:r>
            <a:r>
              <a:rPr lang="bg-BG" dirty="0"/>
              <a:t>за </a:t>
            </a:r>
            <a:r>
              <a:rPr lang="bg-BG" b="1" dirty="0"/>
              <a:t>елементите</a:t>
            </a:r>
          </a:p>
          <a:p>
            <a:r>
              <a:rPr lang="bg-BG" dirty="0"/>
              <a:t>Записват се </a:t>
            </a:r>
            <a:r>
              <a:rPr lang="bg-BG" b="1" dirty="0"/>
              <a:t>в отварящия таг </a:t>
            </a:r>
            <a:r>
              <a:rPr lang="bg-BG" dirty="0"/>
              <a:t>като </a:t>
            </a:r>
            <a:r>
              <a:rPr lang="bg-BG" b="1" dirty="0">
                <a:solidFill>
                  <a:schemeClr val="bg1"/>
                </a:solidFill>
              </a:rPr>
              <a:t>атрибут=стойност</a:t>
            </a:r>
          </a:p>
          <a:p>
            <a:r>
              <a:rPr lang="bg-BG" dirty="0"/>
              <a:t>Определят </a:t>
            </a:r>
            <a:r>
              <a:rPr lang="bg-BG" b="1" dirty="0">
                <a:solidFill>
                  <a:schemeClr val="bg1"/>
                </a:solidFill>
              </a:rPr>
              <a:t>свойства</a:t>
            </a:r>
            <a:r>
              <a:rPr lang="bg-BG" b="1" dirty="0"/>
              <a:t> </a:t>
            </a:r>
            <a:r>
              <a:rPr lang="bg-BG" dirty="0"/>
              <a:t>на</a:t>
            </a:r>
            <a:r>
              <a:rPr lang="bg-BG" b="1" dirty="0"/>
              <a:t> елемента</a:t>
            </a:r>
          </a:p>
          <a:p>
            <a:r>
              <a:rPr lang="bg-BG" b="1" dirty="0"/>
              <a:t>Пример:</a:t>
            </a:r>
            <a:endParaRPr lang="en-BG" b="1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8356433-E514-4027-6B14-FC4301AF4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Атрибути</a:t>
            </a:r>
            <a:endParaRPr lang="en-BG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1CEDBA-B5B8-D559-887A-B7DDCC391D55}"/>
              </a:ext>
            </a:extLst>
          </p:cNvPr>
          <p:cNvSpPr txBox="1">
            <a:spLocks/>
          </p:cNvSpPr>
          <p:nvPr/>
        </p:nvSpPr>
        <p:spPr>
          <a:xfrm>
            <a:off x="3846000" y="4390554"/>
            <a:ext cx="3420000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GB" sz="2800" b="1" noProof="1">
                <a:latin typeface="Consolas" panose="020B0609020204030204" pitchFamily="49" charset="0"/>
                <a:cs typeface="Consolas" panose="020B0609020204030204" pitchFamily="49" charset="0"/>
              </a:rPr>
              <a:t>&lt;html </a:t>
            </a:r>
            <a:r>
              <a:rPr lang="en-GB" sz="2800" b="1" noProof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lang="bg"</a:t>
            </a:r>
            <a:r>
              <a:rPr lang="en-GB" sz="2800" b="1" noProof="1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</p:txBody>
      </p:sp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2C94DF49-79B6-709E-FD13-52DB4230320C}"/>
              </a:ext>
            </a:extLst>
          </p:cNvPr>
          <p:cNvSpPr/>
          <p:nvPr/>
        </p:nvSpPr>
        <p:spPr bwMode="auto">
          <a:xfrm>
            <a:off x="4881000" y="5491040"/>
            <a:ext cx="1890000" cy="612671"/>
          </a:xfrm>
          <a:prstGeom prst="wedgeRoundRectCallout">
            <a:avLst>
              <a:gd name="adj1" fmla="val 13939"/>
              <a:gd name="adj2" fmla="val -143417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6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Атрибут</a:t>
            </a:r>
            <a:endParaRPr lang="en-BG" sz="2600" b="1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B893470E-B45F-D9DC-3259-BAE2C5FF335F}"/>
              </a:ext>
            </a:extLst>
          </p:cNvPr>
          <p:cNvSpPr/>
          <p:nvPr/>
        </p:nvSpPr>
        <p:spPr bwMode="auto">
          <a:xfrm>
            <a:off x="5556000" y="3303231"/>
            <a:ext cx="4590000" cy="612671"/>
          </a:xfrm>
          <a:prstGeom prst="wedgeRoundRectCallout">
            <a:avLst>
              <a:gd name="adj1" fmla="val -42898"/>
              <a:gd name="adj2" fmla="val 150753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6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Указва </a:t>
            </a:r>
            <a:r>
              <a:rPr lang="bg-BG" sz="26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езика</a:t>
            </a:r>
            <a:r>
              <a:rPr lang="bg-BG" sz="26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на страницата</a:t>
            </a:r>
            <a:endParaRPr lang="en-BG" sz="2600" b="1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57827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3FB2169-C1A0-7A1F-1D93-D7D875F4EB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13</a:t>
            </a:fld>
            <a:endParaRPr lang="en-US" noProof="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8D7C9FC-31D8-F6BF-36E4-729C90B118A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2766" y="1120693"/>
            <a:ext cx="10129234" cy="5546589"/>
          </a:xfrm>
        </p:spPr>
        <p:txBody>
          <a:bodyPr/>
          <a:lstStyle/>
          <a:p>
            <a:pPr>
              <a:buClr>
                <a:schemeClr val="tx1"/>
              </a:buClr>
            </a:pPr>
            <a:r>
              <a:rPr lang="bg-BG" b="1" dirty="0">
                <a:solidFill>
                  <a:schemeClr val="bg1"/>
                </a:solidFill>
              </a:rPr>
              <a:t>Елемент</a:t>
            </a:r>
            <a:r>
              <a:rPr lang="bg-BG" dirty="0"/>
              <a:t> – </a:t>
            </a:r>
            <a:r>
              <a:rPr lang="bg-BG" b="1" dirty="0"/>
              <a:t>таг</a:t>
            </a:r>
            <a:r>
              <a:rPr lang="bg-BG" dirty="0"/>
              <a:t> </a:t>
            </a:r>
            <a:r>
              <a:rPr lang="en-US" dirty="0"/>
              <a:t>+ </a:t>
            </a:r>
            <a:r>
              <a:rPr lang="bg-BG" b="1" dirty="0"/>
              <a:t>съдържание</a:t>
            </a:r>
            <a:r>
              <a:rPr lang="bg-BG" dirty="0"/>
              <a:t> + </a:t>
            </a:r>
            <a:r>
              <a:rPr lang="bg-BG" b="1" dirty="0"/>
              <a:t>атрибути</a:t>
            </a:r>
          </a:p>
          <a:p>
            <a:pPr>
              <a:buClr>
                <a:schemeClr val="tx1"/>
              </a:buClr>
            </a:pPr>
            <a:r>
              <a:rPr lang="bg-BG" b="1" dirty="0">
                <a:solidFill>
                  <a:schemeClr val="bg1"/>
                </a:solidFill>
              </a:rPr>
              <a:t>Таг</a:t>
            </a:r>
            <a:r>
              <a:rPr lang="bg-BG" dirty="0"/>
              <a:t> – указва </a:t>
            </a:r>
            <a:r>
              <a:rPr lang="bg-BG" b="1" dirty="0"/>
              <a:t>типа</a:t>
            </a:r>
            <a:r>
              <a:rPr lang="bg-BG" dirty="0"/>
              <a:t> на </a:t>
            </a:r>
            <a:r>
              <a:rPr lang="bg-BG" b="1" dirty="0"/>
              <a:t>съдържанието</a:t>
            </a:r>
          </a:p>
          <a:p>
            <a:pPr>
              <a:buClr>
                <a:schemeClr val="tx1"/>
              </a:buClr>
            </a:pPr>
            <a:r>
              <a:rPr lang="bg-BG" b="1" dirty="0">
                <a:solidFill>
                  <a:schemeClr val="bg1"/>
                </a:solidFill>
              </a:rPr>
              <a:t>Атрибут</a:t>
            </a:r>
            <a:r>
              <a:rPr lang="bg-BG" dirty="0"/>
              <a:t> – добавя </a:t>
            </a:r>
            <a:r>
              <a:rPr lang="bg-BG" b="1" dirty="0"/>
              <a:t>допълнителна информация</a:t>
            </a:r>
            <a:endParaRPr lang="en-BG" b="1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DA36B19-AACE-1F48-E998-BBC645475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Елементи, тагове и атрибути</a:t>
            </a:r>
            <a:endParaRPr lang="en-BG" dirty="0"/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30317C2D-ED4D-711A-1CA1-B5A880E602BC}"/>
              </a:ext>
            </a:extLst>
          </p:cNvPr>
          <p:cNvSpPr txBox="1">
            <a:spLocks/>
          </p:cNvSpPr>
          <p:nvPr/>
        </p:nvSpPr>
        <p:spPr>
          <a:xfrm>
            <a:off x="2689249" y="4374000"/>
            <a:ext cx="7976250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bg-BG" sz="2800" b="1" noProof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2800" b="1" noProof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</a:t>
            </a:r>
            <a:r>
              <a:rPr lang="bg-BG" sz="2800" b="1" noProof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b="1" noProof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class="example"&gt;</a:t>
            </a:r>
            <a:r>
              <a:rPr lang="bg-BG" sz="2800" b="1" noProof="1">
                <a:latin typeface="Consolas" panose="020B0609020204030204" pitchFamily="49" charset="0"/>
                <a:cs typeface="Consolas" panose="020B0609020204030204" pitchFamily="49" charset="0"/>
              </a:rPr>
              <a:t>Това е параграф.</a:t>
            </a:r>
            <a:r>
              <a:rPr lang="bg-BG" sz="2800" b="1" noProof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2800" b="1" noProof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bg-BG" sz="2800" b="1" noProof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</a:t>
            </a:r>
            <a:r>
              <a:rPr lang="en-US" sz="2800" b="1" noProof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lang="en-US" sz="2400" b="1" noProof="1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Rounded Rectangular Callout 3">
            <a:extLst>
              <a:ext uri="{FF2B5EF4-FFF2-40B4-BE49-F238E27FC236}">
                <a16:creationId xmlns:a16="http://schemas.microsoft.com/office/drawing/2014/main" id="{213BA5C2-BEBC-0DBB-387F-1D81A89F73A3}"/>
              </a:ext>
            </a:extLst>
          </p:cNvPr>
          <p:cNvSpPr/>
          <p:nvPr/>
        </p:nvSpPr>
        <p:spPr bwMode="auto">
          <a:xfrm>
            <a:off x="1652144" y="5614745"/>
            <a:ext cx="2143435" cy="612671"/>
          </a:xfrm>
          <a:prstGeom prst="wedgeRoundRectCallout">
            <a:avLst>
              <a:gd name="adj1" fmla="val 17214"/>
              <a:gd name="adj2" fmla="val -177141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6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Отварящ таг</a:t>
            </a:r>
            <a:endParaRPr lang="en-BG" sz="2600" b="1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154A7DFA-EEBA-C7D2-E605-A4F364E2E458}"/>
              </a:ext>
            </a:extLst>
          </p:cNvPr>
          <p:cNvSpPr/>
          <p:nvPr/>
        </p:nvSpPr>
        <p:spPr bwMode="auto">
          <a:xfrm>
            <a:off x="9359649" y="5609941"/>
            <a:ext cx="2143435" cy="612671"/>
          </a:xfrm>
          <a:prstGeom prst="wedgeRoundRectCallout">
            <a:avLst>
              <a:gd name="adj1" fmla="val -17044"/>
              <a:gd name="adj2" fmla="val -159050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6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Затварящ таг</a:t>
            </a:r>
            <a:endParaRPr lang="en-BG" sz="2600" b="1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59F74975-C426-4512-9BB3-3F601B9592A2}"/>
              </a:ext>
            </a:extLst>
          </p:cNvPr>
          <p:cNvSpPr/>
          <p:nvPr/>
        </p:nvSpPr>
        <p:spPr bwMode="auto">
          <a:xfrm>
            <a:off x="3914496" y="5609942"/>
            <a:ext cx="1378740" cy="612671"/>
          </a:xfrm>
          <a:prstGeom prst="wedgeRoundRectCallout">
            <a:avLst>
              <a:gd name="adj1" fmla="val -44425"/>
              <a:gd name="adj2" fmla="val -168096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6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Атрибут</a:t>
            </a:r>
            <a:endParaRPr lang="en-BG" sz="2600" b="1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191AE35F-3F63-5408-EE47-F4E527D28437}"/>
              </a:ext>
            </a:extLst>
          </p:cNvPr>
          <p:cNvSpPr/>
          <p:nvPr/>
        </p:nvSpPr>
        <p:spPr bwMode="auto">
          <a:xfrm>
            <a:off x="5412153" y="5609942"/>
            <a:ext cx="1566228" cy="612671"/>
          </a:xfrm>
          <a:prstGeom prst="wedgeRoundRectCallout">
            <a:avLst>
              <a:gd name="adj1" fmla="val -48034"/>
              <a:gd name="adj2" fmla="val -172618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6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Стойност</a:t>
            </a:r>
            <a:endParaRPr lang="en-BG" sz="2600" b="1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7C7D72DE-1700-DC00-1506-BF638221FD38}"/>
              </a:ext>
            </a:extLst>
          </p:cNvPr>
          <p:cNvSpPr/>
          <p:nvPr/>
        </p:nvSpPr>
        <p:spPr bwMode="auto">
          <a:xfrm>
            <a:off x="7097298" y="5609941"/>
            <a:ext cx="2143434" cy="612671"/>
          </a:xfrm>
          <a:prstGeom prst="wedgeRoundRectCallout">
            <a:avLst>
              <a:gd name="adj1" fmla="val -17044"/>
              <a:gd name="adj2" fmla="val -177141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6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Съдържание</a:t>
            </a:r>
            <a:endParaRPr lang="en-BG" sz="2600" b="1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9DAC66A5-5C13-4E68-4920-E173DFF15995}"/>
              </a:ext>
            </a:extLst>
          </p:cNvPr>
          <p:cNvSpPr/>
          <p:nvPr/>
        </p:nvSpPr>
        <p:spPr bwMode="auto">
          <a:xfrm>
            <a:off x="5123550" y="3277934"/>
            <a:ext cx="2143434" cy="612671"/>
          </a:xfrm>
          <a:prstGeom prst="wedgeRoundRectCallout">
            <a:avLst>
              <a:gd name="adj1" fmla="val -3470"/>
              <a:gd name="adj2" fmla="val 110049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6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Елемент</a:t>
            </a:r>
            <a:endParaRPr lang="en-BG" sz="2600" b="1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10845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Subtitle">
            <a:extLst>
              <a:ext uri="{FF2B5EF4-FFF2-40B4-BE49-F238E27FC236}">
                <a16:creationId xmlns:a16="http://schemas.microsoft.com/office/drawing/2014/main" id="{BEB5BB41-09D4-4E9F-8C80-EE8709171CB3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sz="4800" dirty="0"/>
              <a:t>Основни структурни тагове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028D9EA3-B5E0-4F17-9467-4BE3C280DA68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sz="6000" dirty="0"/>
              <a:t>Структурни тагове</a:t>
            </a:r>
            <a:endParaRPr lang="en-GB" sz="6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10830B-36E5-7789-0213-77908429E1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847" y="1269000"/>
            <a:ext cx="2470305" cy="2655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258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E4127E0-95FA-F239-30F1-05DB69C9A92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1" t="9986" r="6786" b="10855"/>
          <a:stretch/>
        </p:blipFill>
        <p:spPr>
          <a:xfrm>
            <a:off x="5976138" y="2649852"/>
            <a:ext cx="5776892" cy="4156984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2FBFF4-F184-C23E-2C1C-FD299E8D53D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15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E5F615-8B65-E46D-F026-4E98106D886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sz="3600" dirty="0"/>
              <a:t>Изграждат </a:t>
            </a:r>
            <a:r>
              <a:rPr lang="bg-BG" sz="3600" b="1" dirty="0">
                <a:solidFill>
                  <a:schemeClr val="bg1"/>
                </a:solidFill>
              </a:rPr>
              <a:t>основната рамка </a:t>
            </a:r>
            <a:r>
              <a:rPr lang="bg-BG" sz="3600" dirty="0"/>
              <a:t>на </a:t>
            </a:r>
            <a:r>
              <a:rPr lang="en-US" sz="3600" b="1" dirty="0"/>
              <a:t>HTML </a:t>
            </a:r>
            <a:r>
              <a:rPr lang="bg-BG" sz="3600" b="1" dirty="0"/>
              <a:t>документа</a:t>
            </a:r>
          </a:p>
          <a:p>
            <a:r>
              <a:rPr lang="bg-BG" sz="3600" dirty="0"/>
              <a:t>Те </a:t>
            </a:r>
            <a:r>
              <a:rPr lang="bg-BG" sz="3600" b="1" dirty="0"/>
              <a:t>определят</a:t>
            </a:r>
            <a:r>
              <a:rPr lang="bg-BG" sz="3600" dirty="0"/>
              <a:t>:</a:t>
            </a:r>
          </a:p>
          <a:p>
            <a:pPr lvl="1"/>
            <a:r>
              <a:rPr lang="bg-BG" sz="3400" b="1" dirty="0">
                <a:solidFill>
                  <a:schemeClr val="bg1"/>
                </a:solidFill>
              </a:rPr>
              <a:t>Началото</a:t>
            </a:r>
            <a:r>
              <a:rPr lang="bg-BG" sz="3400" dirty="0"/>
              <a:t> и </a:t>
            </a:r>
            <a:r>
              <a:rPr lang="bg-BG" sz="3400" b="1" dirty="0">
                <a:solidFill>
                  <a:schemeClr val="bg1"/>
                </a:solidFill>
              </a:rPr>
              <a:t>края</a:t>
            </a:r>
            <a:r>
              <a:rPr lang="bg-BG" sz="3400" dirty="0"/>
              <a:t> на </a:t>
            </a:r>
            <a:r>
              <a:rPr lang="bg-BG" sz="3400" b="1" dirty="0"/>
              <a:t>документа</a:t>
            </a:r>
          </a:p>
          <a:p>
            <a:pPr lvl="1"/>
            <a:r>
              <a:rPr lang="bg-BG" sz="3400" b="1" dirty="0">
                <a:solidFill>
                  <a:schemeClr val="bg1"/>
                </a:solidFill>
              </a:rPr>
              <a:t>Служебната част</a:t>
            </a:r>
          </a:p>
          <a:p>
            <a:pPr lvl="1"/>
            <a:r>
              <a:rPr lang="bg-BG" sz="3400" b="1" dirty="0">
                <a:solidFill>
                  <a:schemeClr val="bg1"/>
                </a:solidFill>
              </a:rPr>
              <a:t>Видимото съдържание</a:t>
            </a:r>
            <a:endParaRPr lang="en-BG" sz="3400" b="1" dirty="0">
              <a:solidFill>
                <a:schemeClr val="bg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A7356EB-98F8-837B-FC55-3DEA39A281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Структурни тагове</a:t>
            </a:r>
            <a:endParaRPr lang="en-BG" dirty="0"/>
          </a:p>
        </p:txBody>
      </p:sp>
    </p:spTree>
    <p:extLst>
      <p:ext uri="{BB962C8B-B14F-4D97-AF65-F5344CB8AC3E}">
        <p14:creationId xmlns:p14="http://schemas.microsoft.com/office/powerpoint/2010/main" val="3634502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2FBFF4-F184-C23E-2C1C-FD299E8D53D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16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E5F615-8B65-E46D-F026-4E98106D886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&lt;!DOCTYPE</a:t>
            </a:r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html&gt;</a:t>
            </a:r>
            <a:endParaRPr lang="bg-BG" b="1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bg-BG" b="1" dirty="0"/>
              <a:t>Началният таг </a:t>
            </a:r>
            <a:r>
              <a:rPr lang="bg-BG" dirty="0"/>
              <a:t>на </a:t>
            </a:r>
            <a:r>
              <a:rPr lang="en-US" b="1" dirty="0"/>
              <a:t>HTML</a:t>
            </a:r>
            <a:r>
              <a:rPr lang="bg-BG" b="1" dirty="0"/>
              <a:t> документа</a:t>
            </a:r>
          </a:p>
          <a:p>
            <a:pPr lvl="1"/>
            <a:r>
              <a:rPr lang="bg-BG" dirty="0"/>
              <a:t>Определя </a:t>
            </a:r>
            <a:r>
              <a:rPr lang="bg-BG" b="1" dirty="0"/>
              <a:t>типа</a:t>
            </a:r>
            <a:r>
              <a:rPr lang="bg-BG" dirty="0"/>
              <a:t> на </a:t>
            </a:r>
            <a:r>
              <a:rPr lang="bg-BG" b="1" dirty="0"/>
              <a:t>документа</a:t>
            </a:r>
            <a:r>
              <a:rPr lang="bg-BG" dirty="0"/>
              <a:t> (</a:t>
            </a:r>
            <a:r>
              <a:rPr lang="en-US" b="1" dirty="0"/>
              <a:t>HTML5</a:t>
            </a:r>
            <a:r>
              <a:rPr lang="en-US" dirty="0"/>
              <a:t>)</a:t>
            </a:r>
            <a:endParaRPr lang="bg-BG" dirty="0"/>
          </a:p>
          <a:p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&lt;html&gt;</a:t>
            </a:r>
            <a:endParaRPr lang="bg-BG" b="1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bg-BG" b="1" dirty="0"/>
              <a:t>Основен елемент</a:t>
            </a:r>
          </a:p>
          <a:p>
            <a:pPr lvl="1"/>
            <a:r>
              <a:rPr lang="bg-BG" dirty="0"/>
              <a:t>Въвежда се </a:t>
            </a:r>
            <a:r>
              <a:rPr lang="bg-BG" b="1" dirty="0"/>
              <a:t>след тага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&lt;!DOCTYPE</a:t>
            </a:r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html&gt;</a:t>
            </a:r>
            <a:endParaRPr lang="bg-BG" b="1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A7356EB-98F8-837B-FC55-3DEA39A281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Основни структурни тагове (1</a:t>
            </a:r>
            <a:r>
              <a:rPr lang="en-US" dirty="0"/>
              <a:t>)</a:t>
            </a:r>
            <a:endParaRPr lang="en-BG" dirty="0"/>
          </a:p>
        </p:txBody>
      </p:sp>
    </p:spTree>
    <p:extLst>
      <p:ext uri="{BB962C8B-B14F-4D97-AF65-F5344CB8AC3E}">
        <p14:creationId xmlns:p14="http://schemas.microsoft.com/office/powerpoint/2010/main" val="173748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2FBFF4-F184-C23E-2C1C-FD299E8D53D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17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E5F615-8B65-E46D-F026-4E98106D886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bg-BG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head</a:t>
            </a:r>
            <a:r>
              <a:rPr lang="bg-BG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</a:p>
          <a:p>
            <a:pPr lvl="1"/>
            <a:r>
              <a:rPr lang="bg-BG" dirty="0"/>
              <a:t>Съдържа </a:t>
            </a:r>
            <a:r>
              <a:rPr lang="bg-BG" b="1" dirty="0"/>
              <a:t>служебна информация</a:t>
            </a:r>
            <a:r>
              <a:rPr lang="en-US" b="1" dirty="0"/>
              <a:t> </a:t>
            </a:r>
            <a:r>
              <a:rPr lang="en-US" dirty="0"/>
              <a:t>(</a:t>
            </a:r>
            <a:r>
              <a:rPr lang="bg-BG" b="1" dirty="0"/>
              <a:t>мета тагове</a:t>
            </a:r>
            <a:r>
              <a:rPr lang="en-US" dirty="0"/>
              <a:t>)</a:t>
            </a:r>
            <a:endParaRPr lang="bg-BG" dirty="0"/>
          </a:p>
          <a:p>
            <a:pPr lvl="1"/>
            <a:r>
              <a:rPr lang="bg-BG" b="1" dirty="0"/>
              <a:t>Не се визуализира </a:t>
            </a:r>
            <a:r>
              <a:rPr lang="bg-BG" dirty="0"/>
              <a:t>в </a:t>
            </a:r>
            <a:r>
              <a:rPr lang="bg-BG" b="1" dirty="0"/>
              <a:t>браузъра</a:t>
            </a:r>
          </a:p>
          <a:p>
            <a:r>
              <a:rPr lang="bg-BG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title&gt;</a:t>
            </a:r>
          </a:p>
          <a:p>
            <a:pPr lvl="1"/>
            <a:r>
              <a:rPr lang="bg-BG" b="1" dirty="0"/>
              <a:t>Заглавието</a:t>
            </a:r>
            <a:r>
              <a:rPr lang="bg-BG" dirty="0"/>
              <a:t> на </a:t>
            </a:r>
            <a:r>
              <a:rPr lang="bg-BG" b="1" dirty="0"/>
              <a:t>документа</a:t>
            </a:r>
          </a:p>
          <a:p>
            <a:pPr lvl="1"/>
            <a:r>
              <a:rPr lang="bg-BG" dirty="0"/>
              <a:t>Поставя се в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&lt;head&gt;</a:t>
            </a:r>
            <a:r>
              <a:rPr lang="bg-BG" dirty="0"/>
              <a:t> </a:t>
            </a:r>
            <a:r>
              <a:rPr lang="bg-BG" b="1" dirty="0"/>
              <a:t>частта</a:t>
            </a:r>
            <a:r>
              <a:rPr lang="bg-BG" dirty="0"/>
              <a:t> на </a:t>
            </a:r>
            <a:r>
              <a:rPr lang="bg-BG" b="1" dirty="0"/>
              <a:t>документа</a:t>
            </a:r>
          </a:p>
          <a:p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&lt;body&gt;</a:t>
            </a:r>
            <a:endParaRPr lang="bg-BG" b="1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bg-BG" dirty="0"/>
              <a:t>Съдържа </a:t>
            </a:r>
            <a:r>
              <a:rPr lang="bg-BG" b="1" dirty="0"/>
              <a:t>цялото видимо съдържание</a:t>
            </a:r>
          </a:p>
          <a:p>
            <a:pPr lvl="1"/>
            <a:r>
              <a:rPr lang="bg-BG" b="1" dirty="0"/>
              <a:t>Всичко</a:t>
            </a:r>
            <a:r>
              <a:rPr lang="bg-BG" dirty="0"/>
              <a:t>, което </a:t>
            </a:r>
            <a:r>
              <a:rPr lang="bg-BG" b="1" dirty="0"/>
              <a:t>потребителят вижда</a:t>
            </a:r>
            <a:endParaRPr lang="en-US" b="1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A7356EB-98F8-837B-FC55-3DEA39A281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Основни структурни тагове</a:t>
            </a:r>
            <a:r>
              <a:rPr lang="en-US" dirty="0"/>
              <a:t> (2)</a:t>
            </a:r>
            <a:endParaRPr lang="en-BG" dirty="0"/>
          </a:p>
        </p:txBody>
      </p:sp>
    </p:spTree>
    <p:extLst>
      <p:ext uri="{BB962C8B-B14F-4D97-AF65-F5344CB8AC3E}">
        <p14:creationId xmlns:p14="http://schemas.microsoft.com/office/powerpoint/2010/main" val="2832365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2FBFF4-F184-C23E-2C1C-FD299E8D53D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18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E5F615-8B65-E46D-F026-4E98106D886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sz="3600" dirty="0"/>
              <a:t>Съдържат </a:t>
            </a:r>
            <a:r>
              <a:rPr lang="bg-BG" sz="3600" b="1" dirty="0">
                <a:solidFill>
                  <a:schemeClr val="bg1"/>
                </a:solidFill>
              </a:rPr>
              <a:t>информация</a:t>
            </a:r>
            <a:r>
              <a:rPr lang="bg-BG" sz="3600" dirty="0"/>
              <a:t> за </a:t>
            </a:r>
            <a:r>
              <a:rPr lang="bg-BG" sz="3600" b="1" dirty="0"/>
              <a:t>уеб страницата</a:t>
            </a:r>
          </a:p>
          <a:p>
            <a:r>
              <a:rPr lang="bg-BG" sz="3600" b="1" dirty="0">
                <a:solidFill>
                  <a:schemeClr val="bg1"/>
                </a:solidFill>
              </a:rPr>
              <a:t>Не се визуализират </a:t>
            </a:r>
            <a:r>
              <a:rPr lang="bg-BG" sz="3600" b="1" dirty="0"/>
              <a:t>директно</a:t>
            </a:r>
            <a:r>
              <a:rPr lang="bg-BG" sz="3600" dirty="0"/>
              <a:t> в </a:t>
            </a:r>
            <a:r>
              <a:rPr lang="bg-BG" sz="3600" b="1" dirty="0"/>
              <a:t>браузъра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A7356EB-98F8-837B-FC55-3DEA39A281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Мета тагове</a:t>
            </a:r>
            <a:endParaRPr lang="en-B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F9579BC-49B9-7DC6-8AC5-463E079605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37" b="7904"/>
          <a:stretch/>
        </p:blipFill>
        <p:spPr>
          <a:xfrm>
            <a:off x="3915005" y="2905798"/>
            <a:ext cx="4361990" cy="3601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475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2FBFF4-F184-C23E-2C1C-FD299E8D53D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19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E5F615-8B65-E46D-F026-4E98106D886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b="1" dirty="0">
                <a:solidFill>
                  <a:schemeClr val="bg1"/>
                </a:solidFill>
              </a:rPr>
              <a:t>Задаване на кодиране</a:t>
            </a:r>
          </a:p>
          <a:p>
            <a:pPr lvl="1"/>
            <a:r>
              <a:rPr lang="bg-BG" dirty="0"/>
              <a:t>Определя </a:t>
            </a:r>
            <a:r>
              <a:rPr lang="bg-BG" b="1" dirty="0"/>
              <a:t>начина</a:t>
            </a:r>
            <a:r>
              <a:rPr lang="bg-BG" dirty="0"/>
              <a:t>, по който се </a:t>
            </a:r>
            <a:r>
              <a:rPr lang="bg-BG" b="1" dirty="0"/>
              <a:t>изобразяват символите</a:t>
            </a:r>
          </a:p>
          <a:p>
            <a:pPr lvl="1"/>
            <a:endParaRPr lang="bg-BG" dirty="0"/>
          </a:p>
          <a:p>
            <a:r>
              <a:rPr lang="bg-BG" b="1" dirty="0">
                <a:solidFill>
                  <a:schemeClr val="bg1"/>
                </a:solidFill>
              </a:rPr>
              <a:t>Описание на уеб страницата</a:t>
            </a:r>
          </a:p>
          <a:p>
            <a:pPr lvl="1"/>
            <a:r>
              <a:rPr lang="bg-BG" b="1" dirty="0"/>
              <a:t>Кратко описание </a:t>
            </a:r>
            <a:r>
              <a:rPr lang="bg-BG" dirty="0"/>
              <a:t>на </a:t>
            </a:r>
            <a:r>
              <a:rPr lang="bg-BG" b="1" dirty="0"/>
              <a:t>съдържанието</a:t>
            </a:r>
          </a:p>
          <a:p>
            <a:pPr lvl="1"/>
            <a:r>
              <a:rPr lang="bg-BG" dirty="0"/>
              <a:t>Използва се от </a:t>
            </a:r>
            <a:r>
              <a:rPr lang="bg-BG" b="1" dirty="0"/>
              <a:t>търсачките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A7356EB-98F8-837B-FC55-3DEA39A281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Основни видове мета тагове (1</a:t>
            </a:r>
            <a:r>
              <a:rPr lang="en-US" dirty="0"/>
              <a:t>)</a:t>
            </a:r>
            <a:endParaRPr lang="en-BG" dirty="0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7E5F15E1-F47D-0A60-BBD9-FDFB0E17BAFE}"/>
              </a:ext>
            </a:extLst>
          </p:cNvPr>
          <p:cNvSpPr txBox="1">
            <a:spLocks/>
          </p:cNvSpPr>
          <p:nvPr/>
        </p:nvSpPr>
        <p:spPr>
          <a:xfrm>
            <a:off x="800555" y="2619000"/>
            <a:ext cx="4516383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GB" sz="2800" b="1" noProof="1">
                <a:latin typeface="Consolas" panose="020B0609020204030204" pitchFamily="49" charset="0"/>
                <a:cs typeface="Consolas" panose="020B0609020204030204" pitchFamily="49" charset="0"/>
              </a:rPr>
              <a:t>&lt;meta charset="UTF-8"&gt;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FFCC85D1-1C8E-7B93-3003-E5AEE96700A4}"/>
              </a:ext>
            </a:extLst>
          </p:cNvPr>
          <p:cNvSpPr txBox="1">
            <a:spLocks/>
          </p:cNvSpPr>
          <p:nvPr/>
        </p:nvSpPr>
        <p:spPr>
          <a:xfrm>
            <a:off x="724617" y="5319000"/>
            <a:ext cx="10861383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GB" sz="2400" b="1" noProof="1">
                <a:latin typeface="Consolas" panose="020B0609020204030204" pitchFamily="49" charset="0"/>
                <a:cs typeface="Consolas" panose="020B0609020204030204" pitchFamily="49" charset="0"/>
              </a:rPr>
              <a:t>&lt;meta name="description" content="</a:t>
            </a:r>
            <a:r>
              <a:rPr lang="bg-BG" sz="2400" b="1" noProof="1">
                <a:latin typeface="Consolas" panose="020B0609020204030204" pitchFamily="49" charset="0"/>
                <a:cs typeface="Consolas" panose="020B0609020204030204" pitchFamily="49" charset="0"/>
              </a:rPr>
              <a:t>Уеб сайт за училищен проект"&gt;</a:t>
            </a:r>
          </a:p>
        </p:txBody>
      </p:sp>
    </p:spTree>
    <p:extLst>
      <p:ext uri="{BB962C8B-B14F-4D97-AF65-F5344CB8AC3E}">
        <p14:creationId xmlns:p14="http://schemas.microsoft.com/office/powerpoint/2010/main" val="2694871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6A760D59-0056-4F39-B077-DBDBE3D2927E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44419" name="Slide Body"/>
          <p:cNvSpPr>
            <a:spLocks noGrp="1" noChangeArrowheads="1"/>
          </p:cNvSpPr>
          <p:nvPr>
            <p:ph type="body" sz="quarter" idx="13"/>
          </p:nvPr>
        </p:nvSpPr>
        <p:spPr>
          <a:xfrm>
            <a:off x="196766" y="1371604"/>
            <a:ext cx="11781606" cy="5207396"/>
          </a:xfrm>
        </p:spPr>
        <p:txBody>
          <a:bodyPr>
            <a:normAutofit fontScale="85000" lnSpcReduction="20000"/>
          </a:bodyPr>
          <a:lstStyle/>
          <a:p>
            <a:pPr>
              <a:buClr>
                <a:schemeClr val="tx1"/>
              </a:buClr>
            </a:pPr>
            <a:r>
              <a:rPr lang="bg-BG" sz="3800" dirty="0">
                <a:solidFill>
                  <a:schemeClr val="bg1"/>
                </a:solidFill>
              </a:rPr>
              <a:t>​</a:t>
            </a:r>
            <a:r>
              <a:rPr lang="en-US" sz="3800" b="1" dirty="0">
                <a:solidFill>
                  <a:schemeClr val="bg1"/>
                </a:solidFill>
              </a:rPr>
              <a:t>HTML</a:t>
            </a:r>
            <a:endParaRPr lang="bg-BG" sz="3800" b="1" dirty="0">
              <a:solidFill>
                <a:schemeClr val="bg1"/>
              </a:solidFill>
            </a:endParaRPr>
          </a:p>
          <a:p>
            <a:pPr lvl="1">
              <a:buClr>
                <a:schemeClr val="tx1"/>
              </a:buClr>
            </a:pPr>
            <a:r>
              <a:rPr lang="bg-BG" sz="3600" b="1" dirty="0"/>
              <a:t>Въведение</a:t>
            </a:r>
            <a:r>
              <a:rPr lang="bg-BG" sz="3600" dirty="0"/>
              <a:t> и </a:t>
            </a:r>
            <a:r>
              <a:rPr lang="bg-BG" sz="3600" b="1" dirty="0"/>
              <a:t>роля</a:t>
            </a:r>
          </a:p>
          <a:p>
            <a:pPr>
              <a:buClr>
                <a:schemeClr val="tx1"/>
              </a:buClr>
            </a:pPr>
            <a:r>
              <a:rPr lang="bg-BG" sz="3800" dirty="0"/>
              <a:t>​​</a:t>
            </a:r>
            <a:r>
              <a:rPr lang="bg-BG" sz="3800" b="1" dirty="0">
                <a:solidFill>
                  <a:schemeClr val="bg1"/>
                </a:solidFill>
              </a:rPr>
              <a:t>Основни</a:t>
            </a:r>
            <a:r>
              <a:rPr lang="bg-BG" sz="3800" dirty="0">
                <a:solidFill>
                  <a:schemeClr val="bg1"/>
                </a:solidFill>
              </a:rPr>
              <a:t> </a:t>
            </a:r>
            <a:r>
              <a:rPr lang="bg-BG" sz="3800" b="1" dirty="0">
                <a:solidFill>
                  <a:schemeClr val="bg1"/>
                </a:solidFill>
              </a:rPr>
              <a:t>компоненти</a:t>
            </a:r>
            <a:r>
              <a:rPr lang="bg-BG" sz="3800" dirty="0">
                <a:solidFill>
                  <a:schemeClr val="bg1"/>
                </a:solidFill>
              </a:rPr>
              <a:t> </a:t>
            </a:r>
            <a:r>
              <a:rPr lang="bg-BG" sz="3800" dirty="0"/>
              <a:t>на</a:t>
            </a:r>
            <a:r>
              <a:rPr lang="en-US" sz="3800" dirty="0"/>
              <a:t> </a:t>
            </a:r>
            <a:r>
              <a:rPr lang="en-US" sz="3800" b="1" dirty="0">
                <a:solidFill>
                  <a:schemeClr val="bg1"/>
                </a:solidFill>
              </a:rPr>
              <a:t>HTML</a:t>
            </a:r>
          </a:p>
          <a:p>
            <a:pPr lvl="1">
              <a:buClr>
                <a:schemeClr val="tx1"/>
              </a:buClr>
            </a:pPr>
            <a:r>
              <a:rPr lang="bg-BG" sz="3600" b="1" dirty="0"/>
              <a:t>Тагове</a:t>
            </a:r>
            <a:r>
              <a:rPr lang="bg-BG" sz="3600" dirty="0"/>
              <a:t>, </a:t>
            </a:r>
            <a:r>
              <a:rPr lang="bg-BG" sz="3600" b="1" dirty="0"/>
              <a:t>елементи</a:t>
            </a:r>
            <a:r>
              <a:rPr lang="bg-BG" sz="3600" dirty="0"/>
              <a:t>, </a:t>
            </a:r>
            <a:r>
              <a:rPr lang="bg-BG" sz="3600" b="1" dirty="0"/>
              <a:t>атрибути</a:t>
            </a:r>
          </a:p>
          <a:p>
            <a:pPr>
              <a:buClr>
                <a:schemeClr val="tx1"/>
              </a:buClr>
            </a:pPr>
            <a:r>
              <a:rPr lang="bg-BG" sz="3800" dirty="0"/>
              <a:t>​</a:t>
            </a:r>
            <a:r>
              <a:rPr lang="bg-BG" sz="3800" b="1" dirty="0">
                <a:solidFill>
                  <a:schemeClr val="bg1"/>
                </a:solidFill>
              </a:rPr>
              <a:t>Структурни тагове</a:t>
            </a:r>
          </a:p>
          <a:p>
            <a:pPr lvl="1">
              <a:buClr>
                <a:schemeClr val="tx1"/>
              </a:buClr>
            </a:pPr>
            <a:r>
              <a:rPr lang="bg-BG" sz="3600" b="1" dirty="0"/>
              <a:t>Основни структурни тагове</a:t>
            </a:r>
          </a:p>
          <a:p>
            <a:pPr lvl="1">
              <a:buClr>
                <a:schemeClr val="tx1"/>
              </a:buClr>
            </a:pPr>
            <a:r>
              <a:rPr lang="bg-BG" sz="3600" b="1" dirty="0"/>
              <a:t>Примерна структура </a:t>
            </a:r>
            <a:r>
              <a:rPr lang="bg-BG" sz="3600" dirty="0"/>
              <a:t>на </a:t>
            </a:r>
            <a:r>
              <a:rPr lang="en-US" sz="3600" b="1" dirty="0"/>
              <a:t>HTML </a:t>
            </a:r>
            <a:r>
              <a:rPr lang="bg-BG" sz="3600" b="1" dirty="0"/>
              <a:t>страница</a:t>
            </a:r>
          </a:p>
          <a:p>
            <a:pPr>
              <a:buClr>
                <a:schemeClr val="tx1"/>
              </a:buClr>
            </a:pPr>
            <a:r>
              <a:rPr lang="bg-BG" sz="3800" dirty="0"/>
              <a:t>​</a:t>
            </a:r>
            <a:r>
              <a:rPr lang="en-US" sz="3800" b="1" dirty="0">
                <a:solidFill>
                  <a:schemeClr val="bg1"/>
                </a:solidFill>
              </a:rPr>
              <a:t>HTML </a:t>
            </a:r>
            <a:r>
              <a:rPr lang="bg-BG" sz="3800" b="1" dirty="0">
                <a:solidFill>
                  <a:schemeClr val="bg1"/>
                </a:solidFill>
              </a:rPr>
              <a:t>дърво </a:t>
            </a:r>
            <a:r>
              <a:rPr lang="bg-BG" sz="3800" b="1" dirty="0"/>
              <a:t>(</a:t>
            </a:r>
            <a:r>
              <a:rPr lang="en-US" sz="3800" b="1" dirty="0"/>
              <a:t>DOM</a:t>
            </a:r>
            <a:r>
              <a:rPr lang="bg-BG" sz="3800" b="1" dirty="0"/>
              <a:t>)</a:t>
            </a:r>
            <a:endParaRPr lang="en-US" sz="3800" b="1" dirty="0"/>
          </a:p>
          <a:p>
            <a:pPr>
              <a:buClr>
                <a:schemeClr val="tx1"/>
              </a:buClr>
            </a:pPr>
            <a:r>
              <a:rPr lang="bg-BG" sz="3800" dirty="0"/>
              <a:t>​</a:t>
            </a:r>
            <a:r>
              <a:rPr lang="en-US" sz="3800" dirty="0">
                <a:solidFill>
                  <a:schemeClr val="bg1"/>
                </a:solidFill>
              </a:rPr>
              <a:t>​</a:t>
            </a:r>
            <a:r>
              <a:rPr lang="bg-BG" sz="3800" dirty="0">
                <a:highlight>
                  <a:srgbClr val="FFFF00"/>
                </a:highlight>
              </a:rPr>
              <a:t>​​​</a:t>
            </a:r>
            <a:r>
              <a:rPr lang="bg-BG" sz="3800" b="1" dirty="0"/>
              <a:t>Пример: </a:t>
            </a:r>
            <a:r>
              <a:rPr lang="bg-BG" sz="3800" dirty="0"/>
              <a:t>Създаване на първа </a:t>
            </a:r>
            <a:r>
              <a:rPr lang="en-US" sz="3800" dirty="0"/>
              <a:t>HTML </a:t>
            </a:r>
            <a:r>
              <a:rPr lang="bg-BG" sz="3800" dirty="0"/>
              <a:t>уеб страница</a:t>
            </a:r>
          </a:p>
        </p:txBody>
      </p:sp>
      <p:sp>
        <p:nvSpPr>
          <p:cNvPr id="444418" name="Slide Title"/>
          <p:cNvSpPr>
            <a:spLocks noGrp="1" noChangeArrowheads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/>
          <a:lstStyle/>
          <a:p>
            <a:r>
              <a:rPr lang="bg-BG"/>
              <a:t>Съдържание</a:t>
            </a:r>
            <a:endParaRPr lang="bg-BG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6605"/>
    </mc:Choice>
    <mc:Fallback xmlns="">
      <p:transition spd="slow" advClick="0" advTm="66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2FBFF4-F184-C23E-2C1C-FD299E8D53D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20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E5F615-8B65-E46D-F026-4E98106D886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b="1" dirty="0">
                <a:solidFill>
                  <a:schemeClr val="bg1"/>
                </a:solidFill>
              </a:rPr>
              <a:t>Автор на уеб страницата</a:t>
            </a:r>
          </a:p>
          <a:p>
            <a:pPr lvl="1"/>
            <a:r>
              <a:rPr lang="bg-BG" dirty="0"/>
              <a:t>Показват </a:t>
            </a:r>
            <a:r>
              <a:rPr lang="bg-BG" b="1" dirty="0"/>
              <a:t>кой</a:t>
            </a:r>
            <a:r>
              <a:rPr lang="bg-BG" dirty="0"/>
              <a:t> е </a:t>
            </a:r>
            <a:r>
              <a:rPr lang="bg-BG" b="1" dirty="0"/>
              <a:t>създал</a:t>
            </a:r>
            <a:r>
              <a:rPr lang="bg-BG" dirty="0"/>
              <a:t> </a:t>
            </a:r>
            <a:r>
              <a:rPr lang="bg-BG" b="1" dirty="0"/>
              <a:t>уеб страницата</a:t>
            </a:r>
          </a:p>
          <a:p>
            <a:pPr lvl="1"/>
            <a:endParaRPr lang="bg-BG" dirty="0"/>
          </a:p>
          <a:p>
            <a:r>
              <a:rPr lang="bg-BG" b="1" dirty="0">
                <a:solidFill>
                  <a:schemeClr val="bg1"/>
                </a:solidFill>
              </a:rPr>
              <a:t>Настройка за мобилни устройства</a:t>
            </a:r>
          </a:p>
          <a:p>
            <a:pPr lvl="1"/>
            <a:r>
              <a:rPr lang="bg-BG" dirty="0"/>
              <a:t>Позволява </a:t>
            </a:r>
            <a:r>
              <a:rPr lang="bg-BG" b="1" dirty="0"/>
              <a:t>правилно визуализиране </a:t>
            </a:r>
            <a:r>
              <a:rPr lang="bg-BG" dirty="0"/>
              <a:t>на </a:t>
            </a:r>
            <a:r>
              <a:rPr lang="bg-BG" b="1" dirty="0"/>
              <a:t>уеб сайта </a:t>
            </a:r>
            <a:r>
              <a:rPr lang="bg-BG" dirty="0"/>
              <a:t>на </a:t>
            </a:r>
            <a:r>
              <a:rPr lang="bg-BG" b="1" dirty="0"/>
              <a:t>телефон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A7356EB-98F8-837B-FC55-3DEA39A281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Основни видове мета тагове (</a:t>
            </a:r>
            <a:r>
              <a:rPr lang="en-US" dirty="0"/>
              <a:t>2)</a:t>
            </a:r>
            <a:endParaRPr lang="en-BG" dirty="0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7E5F15E1-F47D-0A60-BBD9-FDFB0E17BAFE}"/>
              </a:ext>
            </a:extLst>
          </p:cNvPr>
          <p:cNvSpPr txBox="1">
            <a:spLocks/>
          </p:cNvSpPr>
          <p:nvPr/>
        </p:nvSpPr>
        <p:spPr>
          <a:xfrm>
            <a:off x="741001" y="2619000"/>
            <a:ext cx="8775000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GB" sz="2800" b="1" noProof="1">
                <a:latin typeface="Consolas" panose="020B0609020204030204" pitchFamily="49" charset="0"/>
                <a:cs typeface="Consolas" panose="020B0609020204030204" pitchFamily="49" charset="0"/>
              </a:rPr>
              <a:t>&lt;meta name="author" content="</a:t>
            </a:r>
            <a:r>
              <a:rPr lang="bg-BG" sz="2800" b="1" noProof="1">
                <a:latin typeface="Consolas" panose="020B0609020204030204" pitchFamily="49" charset="0"/>
                <a:cs typeface="Consolas" panose="020B0609020204030204" pitchFamily="49" charset="0"/>
              </a:rPr>
              <a:t>Име на автора"&gt;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FFCC85D1-1C8E-7B93-3003-E5AEE96700A4}"/>
              </a:ext>
            </a:extLst>
          </p:cNvPr>
          <p:cNvSpPr txBox="1">
            <a:spLocks/>
          </p:cNvSpPr>
          <p:nvPr/>
        </p:nvSpPr>
        <p:spPr>
          <a:xfrm>
            <a:off x="760148" y="4586565"/>
            <a:ext cx="10992882" cy="43088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GB" sz="2200" b="1" noProof="1">
                <a:latin typeface="Consolas" panose="020B0609020204030204" pitchFamily="49" charset="0"/>
                <a:cs typeface="Consolas" panose="020B0609020204030204" pitchFamily="49" charset="0"/>
              </a:rPr>
              <a:t>&lt;meta name="viewport" content="width=device-width, initial-scale=1.0"&gt;</a:t>
            </a:r>
          </a:p>
        </p:txBody>
      </p:sp>
    </p:spTree>
    <p:extLst>
      <p:ext uri="{BB962C8B-B14F-4D97-AF65-F5344CB8AC3E}">
        <p14:creationId xmlns:p14="http://schemas.microsoft.com/office/powerpoint/2010/main" val="3487694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0023EC6-51FC-44D6-14D5-418572901E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21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EBECD96-2434-8FD0-C0AD-9824DDD526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Примерна структура на </a:t>
            </a:r>
            <a:r>
              <a:rPr lang="en-US" dirty="0"/>
              <a:t>HTML </a:t>
            </a:r>
            <a:r>
              <a:rPr lang="bg-BG" dirty="0"/>
              <a:t>документ</a:t>
            </a:r>
            <a:endParaRPr lang="en-BG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F7C3C9-6320-A199-170B-A7CFB275E983}"/>
              </a:ext>
            </a:extLst>
          </p:cNvPr>
          <p:cNvSpPr txBox="1">
            <a:spLocks/>
          </p:cNvSpPr>
          <p:nvPr/>
        </p:nvSpPr>
        <p:spPr>
          <a:xfrm>
            <a:off x="1340203" y="1487951"/>
            <a:ext cx="9511594" cy="501675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GB" sz="3200" b="1" noProof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&lt;!DOCTYPE html&gt;</a:t>
            </a:r>
          </a:p>
          <a:p>
            <a:pPr>
              <a:lnSpc>
                <a:spcPct val="100000"/>
              </a:lnSpc>
            </a:pPr>
            <a:r>
              <a:rPr lang="en-GB" sz="3200" b="1" noProof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&lt;html&gt;</a:t>
            </a:r>
          </a:p>
          <a:p>
            <a:pPr>
              <a:lnSpc>
                <a:spcPct val="100000"/>
              </a:lnSpc>
            </a:pPr>
            <a:r>
              <a:rPr lang="en-GB" sz="3200" b="1" noProof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&lt;head&gt;</a:t>
            </a:r>
          </a:p>
          <a:p>
            <a:pPr>
              <a:lnSpc>
                <a:spcPct val="100000"/>
              </a:lnSpc>
            </a:pPr>
            <a:r>
              <a:rPr lang="en-GB" sz="3200" b="1" noProof="1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sz="3200" b="1" noProof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&lt;title&gt;</a:t>
            </a:r>
            <a:r>
              <a:rPr lang="bg-BG" sz="3200" b="1" noProof="1">
                <a:latin typeface="Consolas" panose="020B0609020204030204" pitchFamily="49" charset="0"/>
                <a:cs typeface="Consolas" panose="020B0609020204030204" pitchFamily="49" charset="0"/>
              </a:rPr>
              <a:t>Моята страница</a:t>
            </a:r>
            <a:r>
              <a:rPr lang="bg-BG" sz="3200" b="1" noProof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&lt;/</a:t>
            </a:r>
            <a:r>
              <a:rPr lang="en-GB" sz="3200" b="1" noProof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title&gt;</a:t>
            </a:r>
          </a:p>
          <a:p>
            <a:pPr>
              <a:lnSpc>
                <a:spcPct val="100000"/>
              </a:lnSpc>
            </a:pPr>
            <a:r>
              <a:rPr lang="en-GB" sz="3200" b="1" noProof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&lt;/head&gt;</a:t>
            </a:r>
          </a:p>
          <a:p>
            <a:pPr>
              <a:lnSpc>
                <a:spcPct val="100000"/>
              </a:lnSpc>
            </a:pPr>
            <a:r>
              <a:rPr lang="en-GB" sz="3200" b="1" noProof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&lt;body&gt;</a:t>
            </a:r>
          </a:p>
          <a:p>
            <a:pPr>
              <a:lnSpc>
                <a:spcPct val="100000"/>
              </a:lnSpc>
            </a:pPr>
            <a:r>
              <a:rPr lang="en-GB" sz="3200" b="1" noProof="1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sz="3200" b="1" noProof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&lt;h1&gt;</a:t>
            </a:r>
            <a:r>
              <a:rPr lang="bg-BG" sz="3200" b="1" noProof="1">
                <a:latin typeface="Consolas" panose="020B0609020204030204" pitchFamily="49" charset="0"/>
                <a:cs typeface="Consolas" panose="020B0609020204030204" pitchFamily="49" charset="0"/>
              </a:rPr>
              <a:t>Добре дошли!</a:t>
            </a:r>
            <a:r>
              <a:rPr lang="bg-BG" sz="3200" b="1" noProof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&lt;/</a:t>
            </a:r>
            <a:r>
              <a:rPr lang="en-GB" sz="3200" b="1" noProof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h1&gt;</a:t>
            </a:r>
          </a:p>
          <a:p>
            <a:pPr>
              <a:lnSpc>
                <a:spcPct val="100000"/>
              </a:lnSpc>
            </a:pPr>
            <a:r>
              <a:rPr lang="en-GB" sz="3200" b="1" noProof="1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sz="3200" b="1" noProof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&lt;p&gt;</a:t>
            </a:r>
            <a:r>
              <a:rPr lang="bg-BG" sz="3200" b="1" noProof="1">
                <a:latin typeface="Consolas" panose="020B0609020204030204" pitchFamily="49" charset="0"/>
                <a:cs typeface="Consolas" panose="020B0609020204030204" pitchFamily="49" charset="0"/>
              </a:rPr>
              <a:t>Това е примерна уеб страница.</a:t>
            </a:r>
            <a:r>
              <a:rPr lang="bg-BG" sz="3200" b="1" noProof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&lt;/</a:t>
            </a:r>
            <a:r>
              <a:rPr lang="en-GB" sz="3200" b="1" noProof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p&gt;</a:t>
            </a:r>
          </a:p>
          <a:p>
            <a:pPr>
              <a:lnSpc>
                <a:spcPct val="100000"/>
              </a:lnSpc>
            </a:pPr>
            <a:r>
              <a:rPr lang="en-GB" sz="3200" b="1" noProof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&lt;/body&gt;</a:t>
            </a:r>
          </a:p>
          <a:p>
            <a:pPr>
              <a:lnSpc>
                <a:spcPct val="100000"/>
              </a:lnSpc>
            </a:pPr>
            <a:r>
              <a:rPr lang="en-GB" sz="3200" b="1" noProof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&lt;/html&gt;</a:t>
            </a:r>
          </a:p>
        </p:txBody>
      </p:sp>
    </p:spTree>
    <p:extLst>
      <p:ext uri="{BB962C8B-B14F-4D97-AF65-F5344CB8AC3E}">
        <p14:creationId xmlns:p14="http://schemas.microsoft.com/office/powerpoint/2010/main" val="3813792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Subtitle">
            <a:extLst>
              <a:ext uri="{FF2B5EF4-FFF2-40B4-BE49-F238E27FC236}">
                <a16:creationId xmlns:a16="http://schemas.microsoft.com/office/drawing/2014/main" id="{BEB5BB41-09D4-4E9F-8C80-EE8709171CB3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US" sz="4000" dirty="0"/>
              <a:t>DOM (Document Object Model)</a:t>
            </a:r>
            <a:endParaRPr lang="bg-BG" sz="4000" dirty="0"/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028D9EA3-B5E0-4F17-9467-4BE3C280DA68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 sz="6000" dirty="0"/>
              <a:t>HTML </a:t>
            </a:r>
            <a:r>
              <a:rPr lang="bg-BG" sz="6000" dirty="0"/>
              <a:t>дърво</a:t>
            </a:r>
            <a:endParaRPr lang="en-US" sz="52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7BBC804-7075-77BC-21A1-A3B69388302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43" t="10563" r="4930" b="17840"/>
          <a:stretch/>
        </p:blipFill>
        <p:spPr>
          <a:xfrm>
            <a:off x="4629811" y="1385091"/>
            <a:ext cx="2932377" cy="238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956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2FBFF4-F184-C23E-2C1C-FD299E8D53D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23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E5F615-8B65-E46D-F026-4E98106D886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6625598" cy="5528766"/>
          </a:xfrm>
        </p:spPr>
        <p:txBody>
          <a:bodyPr>
            <a:normAutofit/>
          </a:bodyPr>
          <a:lstStyle/>
          <a:p>
            <a:r>
              <a:rPr lang="bg-BG" b="1" dirty="0"/>
              <a:t>Елементите</a:t>
            </a:r>
            <a:r>
              <a:rPr lang="bg-BG" dirty="0"/>
              <a:t> на </a:t>
            </a:r>
            <a:r>
              <a:rPr lang="en-US" b="1" dirty="0">
                <a:solidFill>
                  <a:schemeClr val="bg1"/>
                </a:solidFill>
              </a:rPr>
              <a:t>HTML</a:t>
            </a:r>
            <a:r>
              <a:rPr lang="en-US" dirty="0"/>
              <a:t> </a:t>
            </a:r>
            <a:r>
              <a:rPr lang="bg-BG" dirty="0"/>
              <a:t>са </a:t>
            </a:r>
            <a:r>
              <a:rPr lang="bg-BG" b="1" dirty="0"/>
              <a:t>подредени</a:t>
            </a:r>
            <a:r>
              <a:rPr lang="bg-BG" dirty="0"/>
              <a:t> като </a:t>
            </a:r>
            <a:r>
              <a:rPr lang="bg-BG" b="1" dirty="0">
                <a:solidFill>
                  <a:schemeClr val="bg1"/>
                </a:solidFill>
              </a:rPr>
              <a:t>дърво</a:t>
            </a:r>
          </a:p>
          <a:p>
            <a:r>
              <a:rPr lang="en-US" b="1" dirty="0">
                <a:solidFill>
                  <a:schemeClr val="bg1"/>
                </a:solidFill>
              </a:rPr>
              <a:t>DOM</a:t>
            </a:r>
            <a:r>
              <a:rPr lang="en-US" dirty="0"/>
              <a:t> </a:t>
            </a:r>
            <a:r>
              <a:rPr lang="bg-BG" dirty="0"/>
              <a:t>– </a:t>
            </a:r>
            <a:r>
              <a:rPr lang="en-US" b="1" dirty="0"/>
              <a:t>Document Object Model</a:t>
            </a:r>
            <a:endParaRPr lang="bg-BG" b="1" dirty="0"/>
          </a:p>
          <a:p>
            <a:pPr lvl="1"/>
            <a:r>
              <a:rPr lang="bg-BG" dirty="0"/>
              <a:t>Позволява на </a:t>
            </a:r>
            <a:r>
              <a:rPr lang="en-US" b="1" dirty="0">
                <a:solidFill>
                  <a:schemeClr val="bg1"/>
                </a:solidFill>
              </a:rPr>
              <a:t>JavaScript</a:t>
            </a:r>
            <a:r>
              <a:rPr lang="en-US" dirty="0"/>
              <a:t> </a:t>
            </a:r>
            <a:r>
              <a:rPr lang="bg-BG" b="1" dirty="0"/>
              <a:t>динамично</a:t>
            </a:r>
            <a:r>
              <a:rPr lang="bg-BG" dirty="0"/>
              <a:t> да </a:t>
            </a:r>
            <a:r>
              <a:rPr lang="bg-BG" b="1" dirty="0">
                <a:solidFill>
                  <a:schemeClr val="bg1"/>
                </a:solidFill>
              </a:rPr>
              <a:t>манипулира</a:t>
            </a:r>
            <a:r>
              <a:rPr lang="bg-BG" b="1" dirty="0"/>
              <a:t> елементи </a:t>
            </a:r>
            <a:r>
              <a:rPr lang="bg-BG" dirty="0"/>
              <a:t>и </a:t>
            </a:r>
            <a:r>
              <a:rPr lang="bg-BG" b="1" dirty="0"/>
              <a:t>стилове</a:t>
            </a:r>
            <a:r>
              <a:rPr lang="bg-BG" dirty="0"/>
              <a:t> в </a:t>
            </a:r>
            <a:r>
              <a:rPr lang="bg-BG" b="1" dirty="0"/>
              <a:t>реално време</a:t>
            </a:r>
            <a:endParaRPr lang="en-US" b="1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A7356EB-98F8-837B-FC55-3DEA39A281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</a:t>
            </a:r>
            <a:r>
              <a:rPr lang="bg-BG" dirty="0"/>
              <a:t>дърво (</a:t>
            </a:r>
            <a:r>
              <a:rPr lang="en-US" dirty="0"/>
              <a:t>DOM)</a:t>
            </a:r>
            <a:endParaRPr lang="en-B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C98797-5987-25C8-5951-12D4604151E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1" r="1753" b="3787"/>
          <a:stretch/>
        </p:blipFill>
        <p:spPr>
          <a:xfrm>
            <a:off x="6289588" y="1889010"/>
            <a:ext cx="5826001" cy="4968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549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2FBFF4-F184-C23E-2C1C-FD299E8D53D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24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E5F615-8B65-E46D-F026-4E98106D886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b="1" dirty="0">
                <a:solidFill>
                  <a:schemeClr val="bg1"/>
                </a:solidFill>
              </a:rPr>
              <a:t>Йерархия</a:t>
            </a:r>
          </a:p>
          <a:p>
            <a:pPr lvl="1"/>
            <a:r>
              <a:rPr lang="bg-BG" b="1" dirty="0"/>
              <a:t>Родители</a:t>
            </a:r>
            <a:r>
              <a:rPr lang="bg-BG" dirty="0"/>
              <a:t> (</a:t>
            </a:r>
            <a:r>
              <a:rPr lang="en-US" dirty="0"/>
              <a:t>Parents</a:t>
            </a:r>
            <a:r>
              <a:rPr lang="bg-BG" dirty="0"/>
              <a:t>)</a:t>
            </a:r>
            <a:endParaRPr lang="en-US" dirty="0"/>
          </a:p>
          <a:p>
            <a:pPr lvl="1"/>
            <a:r>
              <a:rPr lang="bg-BG" b="1" dirty="0"/>
              <a:t>Деца</a:t>
            </a:r>
            <a:r>
              <a:rPr lang="bg-BG" dirty="0"/>
              <a:t> </a:t>
            </a:r>
            <a:r>
              <a:rPr lang="en-US" dirty="0"/>
              <a:t>(Children)</a:t>
            </a:r>
          </a:p>
          <a:p>
            <a:pPr lvl="1"/>
            <a:r>
              <a:rPr lang="bg-BG" b="1" dirty="0"/>
              <a:t>Наследници</a:t>
            </a:r>
            <a:r>
              <a:rPr lang="bg-BG" dirty="0"/>
              <a:t> (</a:t>
            </a:r>
            <a:r>
              <a:rPr lang="en-US" dirty="0"/>
              <a:t>Descendants</a:t>
            </a:r>
            <a:r>
              <a:rPr lang="bg-BG" dirty="0"/>
              <a:t>)</a:t>
            </a:r>
            <a:endParaRPr lang="en-US" dirty="0"/>
          </a:p>
          <a:p>
            <a:r>
              <a:rPr lang="bg-BG" b="1" dirty="0">
                <a:solidFill>
                  <a:schemeClr val="bg1"/>
                </a:solidFill>
              </a:rPr>
              <a:t>Възли</a:t>
            </a:r>
            <a:r>
              <a:rPr lang="bg-BG" b="1" dirty="0"/>
              <a:t> (</a:t>
            </a:r>
            <a:r>
              <a:rPr lang="en-US" b="1" dirty="0"/>
              <a:t>Nodes</a:t>
            </a:r>
            <a:r>
              <a:rPr lang="bg-BG" b="1" dirty="0"/>
              <a:t>)</a:t>
            </a:r>
            <a:endParaRPr lang="en-US" b="1" dirty="0"/>
          </a:p>
          <a:p>
            <a:pPr lvl="1"/>
            <a:r>
              <a:rPr lang="bg-BG" b="1" dirty="0"/>
              <a:t>Всеки елемент </a:t>
            </a:r>
            <a:r>
              <a:rPr lang="bg-BG" dirty="0"/>
              <a:t>в </a:t>
            </a:r>
            <a:r>
              <a:rPr lang="en-US" b="1" dirty="0"/>
              <a:t>HTML</a:t>
            </a:r>
            <a:endParaRPr lang="bg-BG" b="1" dirty="0"/>
          </a:p>
          <a:p>
            <a:r>
              <a:rPr lang="bg-BG" b="1" dirty="0">
                <a:solidFill>
                  <a:schemeClr val="bg1"/>
                </a:solidFill>
              </a:rPr>
              <a:t>Корен</a:t>
            </a:r>
            <a:r>
              <a:rPr lang="bg-BG" b="1" dirty="0"/>
              <a:t> (</a:t>
            </a:r>
            <a:r>
              <a:rPr lang="en-US" b="1" dirty="0"/>
              <a:t>Root</a:t>
            </a:r>
            <a:r>
              <a:rPr lang="bg-BG" b="1" dirty="0"/>
              <a:t>)</a:t>
            </a:r>
            <a:endParaRPr lang="en-US" b="1" dirty="0"/>
          </a:p>
          <a:p>
            <a:pPr lvl="1"/>
            <a:r>
              <a:rPr lang="bg-BG" b="1" dirty="0"/>
              <a:t>Основата</a:t>
            </a:r>
            <a:r>
              <a:rPr lang="bg-BG" dirty="0"/>
              <a:t> е винаги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&lt;html&gt;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,</a:t>
            </a:r>
            <a:r>
              <a:rPr lang="bg-BG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bg-BG" dirty="0"/>
              <a:t>който съдържа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&lt;head&gt;</a:t>
            </a:r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bg-BG" dirty="0"/>
              <a:t>и </a:t>
            </a:r>
            <a:r>
              <a:rPr lang="bg-BG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body&gt;</a:t>
            </a:r>
          </a:p>
          <a:p>
            <a:pPr lvl="2"/>
            <a:endParaRPr lang="en-US" dirty="0"/>
          </a:p>
          <a:p>
            <a:pPr lvl="1"/>
            <a:endParaRPr lang="bg-B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A7356EB-98F8-837B-FC55-3DEA39A281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/>
              <a:t>Основни характеристики на </a:t>
            </a:r>
            <a:r>
              <a:rPr lang="en-US" dirty="0"/>
              <a:t>HTML </a:t>
            </a:r>
            <a:r>
              <a:rPr lang="bg-BG" dirty="0"/>
              <a:t>дървото (</a:t>
            </a:r>
            <a:r>
              <a:rPr lang="en-US" dirty="0"/>
              <a:t>DOM)</a:t>
            </a:r>
            <a:endParaRPr lang="en-B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B94476-293E-2088-CA28-FB2B59BA5A5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99" t="16287" r="14567" b="23097"/>
          <a:stretch/>
        </p:blipFill>
        <p:spPr>
          <a:xfrm>
            <a:off x="6758030" y="1350508"/>
            <a:ext cx="4995000" cy="4156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408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2FBFF4-F184-C23E-2C1C-FD299E8D53D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25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E5F615-8B65-E46D-F026-4E98106D886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lvl="2"/>
            <a:endParaRPr lang="en-US" dirty="0"/>
          </a:p>
          <a:p>
            <a:pPr lvl="1"/>
            <a:endParaRPr lang="bg-B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A7356EB-98F8-837B-FC55-3DEA39A281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Пример за </a:t>
            </a:r>
            <a:r>
              <a:rPr lang="en-US" dirty="0"/>
              <a:t>HTML </a:t>
            </a:r>
            <a:r>
              <a:rPr lang="bg-BG" dirty="0"/>
              <a:t>дърво (</a:t>
            </a:r>
            <a:r>
              <a:rPr lang="en-US" dirty="0"/>
              <a:t>DOM)</a:t>
            </a:r>
            <a:endParaRPr lang="en-BG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E8E84C-A7C3-A3C8-8EBD-735D69DC3903}"/>
              </a:ext>
            </a:extLst>
          </p:cNvPr>
          <p:cNvSpPr txBox="1">
            <a:spLocks/>
          </p:cNvSpPr>
          <p:nvPr/>
        </p:nvSpPr>
        <p:spPr>
          <a:xfrm>
            <a:off x="2107875" y="1698350"/>
            <a:ext cx="7976250" cy="452431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GB" sz="36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&lt;html&gt;</a:t>
            </a:r>
            <a:br>
              <a:rPr lang="en-GB" sz="36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36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&lt;head&gt;&lt;/head&gt;</a:t>
            </a:r>
            <a:endParaRPr lang="en-GB" sz="3600" b="1" noProof="1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100000"/>
              </a:lnSpc>
            </a:pPr>
            <a:r>
              <a:rPr lang="en-GB" sz="3600" b="1" noProof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&lt;body&gt;</a:t>
            </a:r>
          </a:p>
          <a:p>
            <a:pPr>
              <a:lnSpc>
                <a:spcPct val="100000"/>
              </a:lnSpc>
            </a:pPr>
            <a:r>
              <a:rPr lang="en-GB" sz="3600" b="1" noProof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&lt;div&gt;</a:t>
            </a:r>
          </a:p>
          <a:p>
            <a:pPr>
              <a:lnSpc>
                <a:spcPct val="100000"/>
              </a:lnSpc>
            </a:pPr>
            <a:r>
              <a:rPr lang="en-GB" sz="3600" b="1" noProof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&lt;h1&gt;</a:t>
            </a:r>
            <a:r>
              <a:rPr lang="bg-BG" sz="3600" b="1" noProof="1">
                <a:latin typeface="Consolas" panose="020B0609020204030204" pitchFamily="49" charset="0"/>
                <a:cs typeface="Consolas" panose="020B0609020204030204" pitchFamily="49" charset="0"/>
              </a:rPr>
              <a:t>Здравей</a:t>
            </a:r>
            <a:r>
              <a:rPr lang="bg-BG" sz="3600" b="1" noProof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&lt;/</a:t>
            </a:r>
            <a:r>
              <a:rPr lang="en-GB" sz="3600" b="1" noProof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h1&gt;</a:t>
            </a:r>
          </a:p>
          <a:p>
            <a:pPr>
              <a:lnSpc>
                <a:spcPct val="100000"/>
              </a:lnSpc>
            </a:pPr>
            <a:r>
              <a:rPr lang="en-GB" sz="3600" b="1" noProof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&lt;/div&gt;</a:t>
            </a:r>
          </a:p>
          <a:p>
            <a:pPr>
              <a:lnSpc>
                <a:spcPct val="100000"/>
              </a:lnSpc>
            </a:pPr>
            <a:r>
              <a:rPr lang="en-GB" sz="3600" b="1" noProof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&lt;/body&gt;</a:t>
            </a:r>
          </a:p>
          <a:p>
            <a:pPr>
              <a:lnSpc>
                <a:spcPct val="100000"/>
              </a:lnSpc>
            </a:pPr>
            <a:r>
              <a:rPr lang="en-GB" sz="3600" b="1" noProof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&lt;/html&gt;</a:t>
            </a:r>
            <a:endParaRPr lang="en-US" sz="3200" b="1" noProof="1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34236908-36DA-23C1-77F8-719B1AA13EE2}"/>
              </a:ext>
            </a:extLst>
          </p:cNvPr>
          <p:cNvSpPr/>
          <p:nvPr/>
        </p:nvSpPr>
        <p:spPr bwMode="auto">
          <a:xfrm>
            <a:off x="183120" y="2816329"/>
            <a:ext cx="2143434" cy="612671"/>
          </a:xfrm>
          <a:prstGeom prst="wedgeRoundRectCallout">
            <a:avLst>
              <a:gd name="adj1" fmla="val 66984"/>
              <a:gd name="adj2" fmla="val 12812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32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Родител</a:t>
            </a:r>
            <a:endParaRPr lang="en-BG" sz="2600" b="1" dirty="0">
              <a:solidFill>
                <a:schemeClr val="accent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D094A103-00ED-F945-B1A7-8C472600CCBF}"/>
              </a:ext>
            </a:extLst>
          </p:cNvPr>
          <p:cNvSpPr/>
          <p:nvPr/>
        </p:nvSpPr>
        <p:spPr bwMode="auto">
          <a:xfrm>
            <a:off x="5961000" y="2932898"/>
            <a:ext cx="2601717" cy="612671"/>
          </a:xfrm>
          <a:prstGeom prst="wedgeRoundRectCallout">
            <a:avLst>
              <a:gd name="adj1" fmla="val -87991"/>
              <a:gd name="adj2" fmla="val 64823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32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Дете</a:t>
            </a:r>
            <a:r>
              <a:rPr lang="bg-BG" sz="32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на </a:t>
            </a:r>
            <a:r>
              <a:rPr lang="en-US" sz="32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body</a:t>
            </a:r>
            <a:endParaRPr lang="en-BG" sz="2600" b="1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76A321D3-EB7C-B3E0-BA74-2A8A78432A4B}"/>
              </a:ext>
            </a:extLst>
          </p:cNvPr>
          <p:cNvSpPr/>
          <p:nvPr/>
        </p:nvSpPr>
        <p:spPr bwMode="auto">
          <a:xfrm>
            <a:off x="9151313" y="3545227"/>
            <a:ext cx="2601717" cy="612671"/>
          </a:xfrm>
          <a:prstGeom prst="wedgeRoundRectCallout">
            <a:avLst>
              <a:gd name="adj1" fmla="val -85329"/>
              <a:gd name="adj2" fmla="val 51255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32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Дете</a:t>
            </a:r>
            <a:r>
              <a:rPr lang="bg-BG" sz="32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на </a:t>
            </a:r>
            <a:r>
              <a:rPr lang="en-US" sz="32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div</a:t>
            </a:r>
            <a:endParaRPr lang="en-BG" sz="2600" b="1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918801A7-BEFE-60FE-839C-E216E222D6C7}"/>
              </a:ext>
            </a:extLst>
          </p:cNvPr>
          <p:cNvSpPr/>
          <p:nvPr/>
        </p:nvSpPr>
        <p:spPr bwMode="auto">
          <a:xfrm>
            <a:off x="4431000" y="1285654"/>
            <a:ext cx="2143434" cy="612671"/>
          </a:xfrm>
          <a:prstGeom prst="wedgeRoundRectCallout">
            <a:avLst>
              <a:gd name="adj1" fmla="val -82328"/>
              <a:gd name="adj2" fmla="val 60300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32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Корен</a:t>
            </a:r>
            <a:endParaRPr lang="en-BG" sz="2600" b="1" dirty="0">
              <a:solidFill>
                <a:schemeClr val="accent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5B71D2FB-FAF0-55FD-E2C1-629FB42865FE}"/>
              </a:ext>
            </a:extLst>
          </p:cNvPr>
          <p:cNvSpPr/>
          <p:nvPr/>
        </p:nvSpPr>
        <p:spPr bwMode="auto">
          <a:xfrm>
            <a:off x="7986000" y="4719777"/>
            <a:ext cx="3767030" cy="672669"/>
          </a:xfrm>
          <a:prstGeom prst="wedgeRoundRectCallout">
            <a:avLst>
              <a:gd name="adj1" fmla="val -43402"/>
              <a:gd name="adj2" fmla="val -111456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32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Наследник</a:t>
            </a:r>
            <a:r>
              <a:rPr lang="bg-BG" sz="32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на </a:t>
            </a:r>
            <a:r>
              <a:rPr lang="en-US" sz="32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body</a:t>
            </a:r>
            <a:endParaRPr lang="en-BG" sz="2600" b="1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23783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Subtitle">
            <a:extLst>
              <a:ext uri="{FF2B5EF4-FFF2-40B4-BE49-F238E27FC236}">
                <a16:creationId xmlns:a16="http://schemas.microsoft.com/office/drawing/2014/main" id="{BEB5BB41-09D4-4E9F-8C80-EE8709171CB3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dirty="0"/>
              <a:t>Създаване на първа</a:t>
            </a:r>
            <a:r>
              <a:rPr lang="en-US" dirty="0"/>
              <a:t> HTML</a:t>
            </a:r>
            <a:r>
              <a:rPr lang="bg-BG" dirty="0"/>
              <a:t> страница</a:t>
            </a:r>
            <a:endParaRPr lang="bg-BG" sz="4000" dirty="0"/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028D9EA3-B5E0-4F17-9467-4BE3C280DA68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sz="6000" dirty="0"/>
              <a:t>Пример</a:t>
            </a:r>
            <a:endParaRPr lang="en-US" sz="5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E513BD4-6750-6F09-7D09-9C79A444CC7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99" t="3215" r="9807" b="5145"/>
          <a:stretch/>
        </p:blipFill>
        <p:spPr>
          <a:xfrm>
            <a:off x="4948500" y="1269000"/>
            <a:ext cx="2295000" cy="256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851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2FBFF4-F184-C23E-2C1C-FD299E8D53D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27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E5F615-8B65-E46D-F026-4E98106D886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sz="3200" dirty="0"/>
              <a:t>Нека създадем</a:t>
            </a:r>
            <a:r>
              <a:rPr lang="en-US" sz="3200" dirty="0"/>
              <a:t> </a:t>
            </a:r>
            <a:r>
              <a:rPr lang="en-US" sz="3200" b="1" dirty="0">
                <a:solidFill>
                  <a:schemeClr val="bg1"/>
                </a:solidFill>
              </a:rPr>
              <a:t>HTML </a:t>
            </a:r>
            <a:r>
              <a:rPr lang="bg-BG" sz="3200" b="1" dirty="0">
                <a:solidFill>
                  <a:schemeClr val="bg1"/>
                </a:solidFill>
              </a:rPr>
              <a:t>страница</a:t>
            </a:r>
            <a:r>
              <a:rPr lang="en-US" sz="3200" b="1" dirty="0">
                <a:solidFill>
                  <a:schemeClr val="bg1"/>
                </a:solidFill>
              </a:rPr>
              <a:t> </a:t>
            </a:r>
            <a:r>
              <a:rPr lang="en-US" sz="3200" dirty="0"/>
              <a:t>с</a:t>
            </a:r>
            <a:r>
              <a:rPr lang="bg-BG" sz="3200" dirty="0"/>
              <a:t> </a:t>
            </a:r>
            <a:r>
              <a:rPr lang="bg-BG" sz="3200" b="1" dirty="0"/>
              <a:t>наученото</a:t>
            </a:r>
            <a:r>
              <a:rPr lang="bg-BG" sz="3200" dirty="0"/>
              <a:t> досега</a:t>
            </a:r>
          </a:p>
          <a:p>
            <a:r>
              <a:rPr lang="bg-BG" sz="3200" dirty="0"/>
              <a:t>Създаваме </a:t>
            </a:r>
            <a:r>
              <a:rPr lang="bg-BG" sz="3200" b="1" dirty="0"/>
              <a:t>нов файл</a:t>
            </a:r>
            <a:r>
              <a:rPr lang="en-US" sz="3200" b="1" dirty="0"/>
              <a:t> </a:t>
            </a:r>
            <a:r>
              <a:rPr lang="bg-BG" sz="3200" dirty="0"/>
              <a:t>с </a:t>
            </a:r>
            <a:r>
              <a:rPr lang="bg-BG" sz="3200" b="1" dirty="0"/>
              <a:t>разширение</a:t>
            </a:r>
            <a:r>
              <a:rPr lang="bg-BG" sz="3200" dirty="0"/>
              <a:t> </a:t>
            </a:r>
            <a:r>
              <a:rPr lang="bg-BG" sz="32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html</a:t>
            </a:r>
            <a:r>
              <a:rPr lang="en-US" sz="3200" dirty="0"/>
              <a:t>, </a:t>
            </a:r>
            <a:r>
              <a:rPr lang="bg-BG" sz="3200" dirty="0"/>
              <a:t>напр. "</a:t>
            </a: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index.html</a:t>
            </a:r>
            <a:r>
              <a:rPr lang="bg-BG" sz="3200" dirty="0"/>
              <a:t>"</a:t>
            </a:r>
            <a:endParaRPr lang="en-US" sz="3200" dirty="0"/>
          </a:p>
          <a:p>
            <a:r>
              <a:rPr lang="bg-BG" sz="3200" dirty="0"/>
              <a:t>Отваряме </a:t>
            </a:r>
            <a:r>
              <a:rPr lang="bg-BG" sz="3200" b="1" dirty="0"/>
              <a:t>файла</a:t>
            </a:r>
            <a:r>
              <a:rPr lang="bg-BG" sz="3200" dirty="0"/>
              <a:t> в </a:t>
            </a:r>
            <a:r>
              <a:rPr lang="bg-BG" sz="3200" b="1" dirty="0">
                <a:solidFill>
                  <a:schemeClr val="bg1"/>
                </a:solidFill>
              </a:rPr>
              <a:t>текстов редактор </a:t>
            </a:r>
            <a:r>
              <a:rPr lang="bg-BG" sz="3200" dirty="0"/>
              <a:t>по избор, напр. </a:t>
            </a:r>
            <a:r>
              <a:rPr lang="en-US" sz="3200" b="1" dirty="0"/>
              <a:t>VS Code</a:t>
            </a:r>
            <a:endParaRPr lang="bg-BG" sz="3200" dirty="0"/>
          </a:p>
          <a:p>
            <a:endParaRPr lang="bg-B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A7356EB-98F8-837B-FC55-3DEA39A281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Създаване на първа </a:t>
            </a:r>
            <a:r>
              <a:rPr lang="en-US" dirty="0"/>
              <a:t>HTML </a:t>
            </a:r>
            <a:r>
              <a:rPr lang="bg-BG" dirty="0"/>
              <a:t>страница</a:t>
            </a:r>
            <a:endParaRPr lang="en-B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83D96D-A304-11E8-F476-990C3E12A6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3858" y="3259536"/>
            <a:ext cx="5164284" cy="346464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406949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545D1D9-9C82-E343-7B5B-E9A2A9CAB1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28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1F3FD1-0EFB-1EFC-AFE1-9B8F9A806B3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sz="3600" dirty="0"/>
              <a:t>Разписваме основните </a:t>
            </a:r>
            <a:r>
              <a:rPr lang="bg-BG" sz="3600" b="1" dirty="0">
                <a:solidFill>
                  <a:schemeClr val="bg1"/>
                </a:solidFill>
              </a:rPr>
              <a:t>структурни тагове</a:t>
            </a:r>
          </a:p>
          <a:p>
            <a:r>
              <a:rPr lang="bg-BG" sz="3600" dirty="0"/>
              <a:t>Добавяме </a:t>
            </a:r>
            <a:r>
              <a:rPr lang="bg-BG" sz="3600" b="1" dirty="0">
                <a:solidFill>
                  <a:schemeClr val="bg1"/>
                </a:solidFill>
              </a:rPr>
              <a:t>заглавие</a:t>
            </a:r>
            <a:endParaRPr lang="en-BG" sz="3600" b="1" dirty="0">
              <a:solidFill>
                <a:schemeClr val="bg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732B02F-F82F-BE40-5EB1-E23ED6F2AD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Добавяне на основна структура</a:t>
            </a:r>
            <a:endParaRPr lang="en-BG" dirty="0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0A609220-24EE-C88B-3336-0CF0FFB3A20C}"/>
              </a:ext>
            </a:extLst>
          </p:cNvPr>
          <p:cNvSpPr txBox="1">
            <a:spLocks/>
          </p:cNvSpPr>
          <p:nvPr/>
        </p:nvSpPr>
        <p:spPr>
          <a:xfrm>
            <a:off x="651000" y="2709000"/>
            <a:ext cx="9511594" cy="378565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GB" sz="3000" b="1" noProof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&lt;!DOCTYPE html&gt;</a:t>
            </a:r>
          </a:p>
          <a:p>
            <a:pPr>
              <a:lnSpc>
                <a:spcPct val="100000"/>
              </a:lnSpc>
            </a:pPr>
            <a:r>
              <a:rPr lang="en-GB" sz="3000" b="1" noProof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&lt;html&gt;</a:t>
            </a:r>
          </a:p>
          <a:p>
            <a:pPr>
              <a:lnSpc>
                <a:spcPct val="100000"/>
              </a:lnSpc>
            </a:pPr>
            <a:r>
              <a:rPr lang="en-GB" sz="3000" b="1" noProof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&lt;head&gt;</a:t>
            </a:r>
          </a:p>
          <a:p>
            <a:pPr>
              <a:lnSpc>
                <a:spcPct val="100000"/>
              </a:lnSpc>
            </a:pPr>
            <a:r>
              <a:rPr lang="en-GB" sz="3000" b="1" noProof="1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sz="3000" b="1" noProof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&lt;title&gt;</a:t>
            </a:r>
            <a:r>
              <a:rPr lang="bg-BG" sz="3000" b="1" noProof="1">
                <a:latin typeface="Consolas" panose="020B0609020204030204" pitchFamily="49" charset="0"/>
                <a:cs typeface="Consolas" panose="020B0609020204030204" pitchFamily="49" charset="0"/>
              </a:rPr>
              <a:t>Моята страница</a:t>
            </a:r>
            <a:r>
              <a:rPr lang="bg-BG" sz="3000" b="1" noProof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&lt;/</a:t>
            </a:r>
            <a:r>
              <a:rPr lang="en-GB" sz="3000" b="1" noProof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title&gt;</a:t>
            </a:r>
          </a:p>
          <a:p>
            <a:pPr>
              <a:lnSpc>
                <a:spcPct val="100000"/>
              </a:lnSpc>
            </a:pPr>
            <a:r>
              <a:rPr lang="en-GB" sz="3000" b="1" noProof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&lt;/head&gt;</a:t>
            </a:r>
          </a:p>
          <a:p>
            <a:pPr>
              <a:lnSpc>
                <a:spcPct val="100000"/>
              </a:lnSpc>
            </a:pPr>
            <a:r>
              <a:rPr lang="en-GB" sz="3000" b="1" noProof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&lt;body&gt;</a:t>
            </a:r>
          </a:p>
          <a:p>
            <a:pPr>
              <a:lnSpc>
                <a:spcPct val="100000"/>
              </a:lnSpc>
            </a:pPr>
            <a:r>
              <a:rPr lang="en-GB" sz="3000" b="1" noProof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&lt;/body&gt;</a:t>
            </a:r>
          </a:p>
          <a:p>
            <a:pPr>
              <a:lnSpc>
                <a:spcPct val="100000"/>
              </a:lnSpc>
            </a:pPr>
            <a:r>
              <a:rPr lang="en-GB" sz="3000" b="1" noProof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&lt;/html&gt;</a:t>
            </a:r>
          </a:p>
        </p:txBody>
      </p:sp>
    </p:spTree>
    <p:extLst>
      <p:ext uri="{BB962C8B-B14F-4D97-AF65-F5344CB8AC3E}">
        <p14:creationId xmlns:p14="http://schemas.microsoft.com/office/powerpoint/2010/main" val="1284320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545D1D9-9C82-E343-7B5B-E9A2A9CAB1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29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1F3FD1-0EFB-1EFC-AFE1-9B8F9A806B3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sz="3600" dirty="0"/>
              <a:t>Добавяме </a:t>
            </a:r>
            <a:r>
              <a:rPr lang="bg-BG" sz="3600" b="1" dirty="0"/>
              <a:t>съдържане</a:t>
            </a:r>
            <a:r>
              <a:rPr lang="bg-BG" sz="3600" dirty="0"/>
              <a:t> в </a:t>
            </a:r>
            <a:r>
              <a:rPr lang="en-US" sz="36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&lt;body&gt;</a:t>
            </a:r>
            <a:endParaRPr lang="bg-BG" sz="3600" b="1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bg-BG" sz="3600" dirty="0"/>
              <a:t>Запазваме </a:t>
            </a:r>
            <a:r>
              <a:rPr lang="bg-BG" sz="3600" b="1" dirty="0"/>
              <a:t>промените</a:t>
            </a:r>
            <a:r>
              <a:rPr lang="bg-BG" sz="3600" dirty="0"/>
              <a:t> във </a:t>
            </a:r>
            <a:r>
              <a:rPr lang="bg-BG" sz="3600" b="1" dirty="0"/>
              <a:t>файла</a:t>
            </a:r>
            <a:endParaRPr lang="en-BG" sz="3600" b="1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732B02F-F82F-BE40-5EB1-E23ED6F2AD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Добавяне на съдържание</a:t>
            </a:r>
            <a:endParaRPr lang="en-BG" dirty="0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0A609220-24EE-C88B-3336-0CF0FFB3A20C}"/>
              </a:ext>
            </a:extLst>
          </p:cNvPr>
          <p:cNvSpPr txBox="1">
            <a:spLocks/>
          </p:cNvSpPr>
          <p:nvPr/>
        </p:nvSpPr>
        <p:spPr>
          <a:xfrm>
            <a:off x="569906" y="3609000"/>
            <a:ext cx="11183124" cy="206210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GB" sz="3200" b="1" noProof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&lt;body&gt;</a:t>
            </a:r>
          </a:p>
          <a:p>
            <a:pPr>
              <a:lnSpc>
                <a:spcPct val="100000"/>
              </a:lnSpc>
            </a:pPr>
            <a:r>
              <a:rPr lang="en-GB" sz="3200" b="1" noProof="1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GB" sz="3200" b="1" noProof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&lt;h1&gt;</a:t>
            </a:r>
            <a:r>
              <a:rPr lang="bg-BG" sz="3200" b="1" noProof="1">
                <a:latin typeface="Consolas" panose="020B0609020204030204" pitchFamily="49" charset="0"/>
                <a:cs typeface="Consolas" panose="020B0609020204030204" pitchFamily="49" charset="0"/>
              </a:rPr>
              <a:t>Здравей, свят!</a:t>
            </a:r>
            <a:r>
              <a:rPr lang="bg-BG" sz="3200" b="1" noProof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&lt;/</a:t>
            </a:r>
            <a:r>
              <a:rPr lang="en-GB" sz="3200" b="1" noProof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h1&gt;</a:t>
            </a:r>
          </a:p>
          <a:p>
            <a:pPr>
              <a:lnSpc>
                <a:spcPct val="100000"/>
              </a:lnSpc>
            </a:pPr>
            <a:r>
              <a:rPr lang="en-GB" sz="3200" b="1" noProof="1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GB" sz="3200" b="1" noProof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&lt;p&gt;</a:t>
            </a:r>
            <a:r>
              <a:rPr lang="bg-BG" sz="3200" b="1" noProof="1">
                <a:latin typeface="Consolas" panose="020B0609020204030204" pitchFamily="49" charset="0"/>
                <a:cs typeface="Consolas" panose="020B0609020204030204" pitchFamily="49" charset="0"/>
              </a:rPr>
              <a:t>Това е моята първа уеб страница.</a:t>
            </a:r>
            <a:r>
              <a:rPr lang="bg-BG" sz="3200" b="1" noProof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&lt;/</a:t>
            </a:r>
            <a:r>
              <a:rPr lang="en-GB" sz="3200" b="1" noProof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p&gt;</a:t>
            </a:r>
          </a:p>
          <a:p>
            <a:pPr>
              <a:lnSpc>
                <a:spcPct val="100000"/>
              </a:lnSpc>
            </a:pPr>
            <a:r>
              <a:rPr lang="en-GB" sz="3200" b="1" noProof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&lt;/body&gt;</a:t>
            </a:r>
          </a:p>
        </p:txBody>
      </p:sp>
    </p:spTree>
    <p:extLst>
      <p:ext uri="{BB962C8B-B14F-4D97-AF65-F5344CB8AC3E}">
        <p14:creationId xmlns:p14="http://schemas.microsoft.com/office/powerpoint/2010/main" val="1998069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Subtitle">
            <a:extLst>
              <a:ext uri="{FF2B5EF4-FFF2-40B4-BE49-F238E27FC236}">
                <a16:creationId xmlns:a16="http://schemas.microsoft.com/office/drawing/2014/main" id="{BEB5BB41-09D4-4E9F-8C80-EE8709171CB3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sz="4800" dirty="0"/>
              <a:t>Въведение и роля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028D9EA3-B5E0-4F17-9467-4BE3C280DA68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 sz="6000" dirty="0"/>
              <a:t>HTML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E16A6BD-57F4-9DF0-10F5-840BE90B561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59" r="11059"/>
          <a:stretch/>
        </p:blipFill>
        <p:spPr>
          <a:xfrm>
            <a:off x="4971000" y="1224000"/>
            <a:ext cx="2250000" cy="288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194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545D1D9-9C82-E343-7B5B-E9A2A9CAB1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30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1F3FD1-0EFB-1EFC-AFE1-9B8F9A806B3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sz="3600" dirty="0"/>
              <a:t>Отваряме </a:t>
            </a:r>
            <a:r>
              <a:rPr lang="bg-BG" sz="3600" b="1" dirty="0">
                <a:solidFill>
                  <a:schemeClr val="bg1"/>
                </a:solidFill>
              </a:rPr>
              <a:t>файла</a:t>
            </a:r>
            <a:r>
              <a:rPr lang="bg-BG" sz="3600" dirty="0"/>
              <a:t> в </a:t>
            </a:r>
            <a:r>
              <a:rPr lang="bg-BG" sz="3600" b="1" dirty="0"/>
              <a:t>уеб браузър</a:t>
            </a:r>
            <a:endParaRPr lang="en-BG" sz="3600" b="1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732B02F-F82F-BE40-5EB1-E23ED6F2AD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Резултат</a:t>
            </a:r>
            <a:endParaRPr lang="en-BG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B0691AD-4963-9D9B-7CF2-AB3F17B1236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79" b="13311"/>
          <a:stretch/>
        </p:blipFill>
        <p:spPr>
          <a:xfrm>
            <a:off x="2311400" y="2529070"/>
            <a:ext cx="7569200" cy="286287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545609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Summary Box Group">
            <a:extLst>
              <a:ext uri="{FF2B5EF4-FFF2-40B4-BE49-F238E27FC236}">
                <a16:creationId xmlns:a16="http://schemas.microsoft.com/office/drawing/2014/main" id="{EBAFE522-EB7D-4931-A015-9A7E8A98517D}"/>
              </a:ext>
            </a:extLst>
          </p:cNvPr>
          <p:cNvGrpSpPr/>
          <p:nvPr/>
        </p:nvGrpSpPr>
        <p:grpSpPr>
          <a:xfrm>
            <a:off x="190406" y="1360993"/>
            <a:ext cx="11562624" cy="5394328"/>
            <a:chOff x="472011" y="1508786"/>
            <a:chExt cx="3799787" cy="4865561"/>
          </a:xfrm>
        </p:grpSpPr>
        <p:sp>
          <p:nvSpPr>
            <p:cNvPr id="10" name="Rounded Rectangle Blue">
              <a:extLst>
                <a:ext uri="{FF2B5EF4-FFF2-40B4-BE49-F238E27FC236}">
                  <a16:creationId xmlns:a16="http://schemas.microsoft.com/office/drawing/2014/main" id="{18F78F23-3D09-4B63-8DF9-D49CFBB145EE}"/>
                </a:ext>
              </a:extLst>
            </p:cNvPr>
            <p:cNvSpPr/>
            <p:nvPr/>
          </p:nvSpPr>
          <p:spPr>
            <a:xfrm>
              <a:off x="472011" y="1508786"/>
              <a:ext cx="3799787" cy="4865561"/>
            </a:xfrm>
            <a:prstGeom prst="roundRect">
              <a:avLst>
                <a:gd name="adj" fmla="val 396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  <p:sp>
          <p:nvSpPr>
            <p:cNvPr id="11" name="Rounded Rectangle Left">
              <a:extLst>
                <a:ext uri="{FF2B5EF4-FFF2-40B4-BE49-F238E27FC236}">
                  <a16:creationId xmlns:a16="http://schemas.microsoft.com/office/drawing/2014/main" id="{F12C06CE-2BBE-46C2-B718-813794C58DF9}"/>
                </a:ext>
              </a:extLst>
            </p:cNvPr>
            <p:cNvSpPr/>
            <p:nvPr/>
          </p:nvSpPr>
          <p:spPr>
            <a:xfrm>
              <a:off x="546866" y="1696737"/>
              <a:ext cx="81601" cy="4489658"/>
            </a:xfrm>
            <a:prstGeom prst="roundRect">
              <a:avLst>
                <a:gd name="adj" fmla="val 50000"/>
              </a:avLst>
            </a:prstGeom>
            <a:solidFill>
              <a:schemeClr val="bg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12" name="Half Frame Top Right">
              <a:extLst>
                <a:ext uri="{FF2B5EF4-FFF2-40B4-BE49-F238E27FC236}">
                  <a16:creationId xmlns:a16="http://schemas.microsoft.com/office/drawing/2014/main" id="{66CDBB1E-AF3C-43FC-9F34-2DD691F81726}"/>
                </a:ext>
              </a:extLst>
            </p:cNvPr>
            <p:cNvSpPr/>
            <p:nvPr/>
          </p:nvSpPr>
          <p:spPr>
            <a:xfrm rot="5400000">
              <a:off x="3742559" y="1912372"/>
              <a:ext cx="669775" cy="238503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tx1"/>
                </a:solidFill>
              </a:endParaRPr>
            </a:p>
          </p:txBody>
        </p:sp>
      </p:grpSp>
      <p:sp>
        <p:nvSpPr>
          <p:cNvPr id="14" name="Text Placeholder Body">
            <a:extLst>
              <a:ext uri="{FF2B5EF4-FFF2-40B4-BE49-F238E27FC236}">
                <a16:creationId xmlns:a16="http://schemas.microsoft.com/office/drawing/2014/main" id="{0E49D336-45B6-44D3-97C4-E28F8DEA2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7877" y="1676785"/>
            <a:ext cx="10826625" cy="4977574"/>
          </a:xfrm>
        </p:spPr>
        <p:txBody>
          <a:bodyPr>
            <a:noAutofit/>
          </a:bodyPr>
          <a:lstStyle>
            <a:lvl1pPr marL="514350" indent="-514350"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</a:defRPr>
            </a:lvl1pPr>
            <a:lvl2pPr marL="112393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1733520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3pPr>
            <a:lvl4pPr marL="234310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4pPr>
            <a:lvl5pPr marL="2952689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marL="360363" indent="-360363" fontAlgn="base">
              <a:buClr>
                <a:schemeClr val="bg2"/>
              </a:buClr>
            </a:pPr>
            <a:r>
              <a:rPr lang="en-US" sz="2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HTML </a:t>
            </a:r>
            <a:r>
              <a:rPr lang="bg-BG" sz="2800" dirty="0"/>
              <a:t>=</a:t>
            </a:r>
            <a:r>
              <a:rPr lang="en-US" sz="2800" dirty="0"/>
              <a:t>= </a:t>
            </a:r>
            <a:r>
              <a:rPr lang="bg-BG" sz="2800" b="1" dirty="0"/>
              <a:t>маркиращ език </a:t>
            </a:r>
            <a:r>
              <a:rPr lang="bg-BG" sz="2800" dirty="0"/>
              <a:t>за </a:t>
            </a:r>
            <a:r>
              <a:rPr lang="bg-BG" sz="2800" b="1" dirty="0"/>
              <a:t>създаване</a:t>
            </a:r>
            <a:r>
              <a:rPr lang="bg-BG" sz="2800" dirty="0"/>
              <a:t> на </a:t>
            </a:r>
            <a:r>
              <a:rPr lang="bg-BG" sz="2800" b="1" dirty="0"/>
              <a:t>уеб страници</a:t>
            </a:r>
          </a:p>
          <a:p>
            <a:pPr marL="360363" indent="-360363" fontAlgn="base">
              <a:buClr>
                <a:schemeClr val="bg2"/>
              </a:buClr>
            </a:pPr>
            <a:r>
              <a:rPr lang="bg-BG" sz="2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Таг</a:t>
            </a:r>
            <a:r>
              <a:rPr lang="en-US" sz="2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800" dirty="0">
                <a:solidFill>
                  <a:schemeClr val="bg2">
                    <a:lumMod val="95000"/>
                  </a:schemeClr>
                </a:solidFill>
              </a:rPr>
              <a:t>== </a:t>
            </a:r>
            <a:r>
              <a:rPr lang="bg-BG" sz="2800" b="1" dirty="0">
                <a:solidFill>
                  <a:schemeClr val="bg2">
                    <a:lumMod val="95000"/>
                  </a:schemeClr>
                </a:solidFill>
              </a:rPr>
              <a:t>маркиращи конструкции</a:t>
            </a:r>
            <a:r>
              <a:rPr lang="bg-BG" sz="2800" dirty="0">
                <a:solidFill>
                  <a:schemeClr val="bg2">
                    <a:lumMod val="95000"/>
                  </a:schemeClr>
                </a:solidFill>
              </a:rPr>
              <a:t>, които определят </a:t>
            </a:r>
            <a:r>
              <a:rPr lang="bg-BG" sz="2800" b="1" dirty="0">
                <a:solidFill>
                  <a:schemeClr val="bg2">
                    <a:lumMod val="95000"/>
                  </a:schemeClr>
                </a:solidFill>
              </a:rPr>
              <a:t>типа съдържание</a:t>
            </a:r>
          </a:p>
          <a:p>
            <a:pPr marL="360363" indent="-360363" fontAlgn="base">
              <a:buClr>
                <a:schemeClr val="bg2"/>
              </a:buClr>
            </a:pPr>
            <a:r>
              <a:rPr lang="bg-BG" sz="2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Елемент </a:t>
            </a:r>
            <a:r>
              <a:rPr lang="en-US" sz="2800" dirty="0">
                <a:solidFill>
                  <a:schemeClr val="bg2"/>
                </a:solidFill>
              </a:rPr>
              <a:t>== </a:t>
            </a:r>
            <a:r>
              <a:rPr lang="bg-BG" sz="2800" b="1" dirty="0">
                <a:solidFill>
                  <a:schemeClr val="bg2"/>
                </a:solidFill>
              </a:rPr>
              <a:t>пълната конструкция </a:t>
            </a:r>
            <a:r>
              <a:rPr lang="bg-BG" sz="2800" dirty="0">
                <a:solidFill>
                  <a:schemeClr val="bg2"/>
                </a:solidFill>
              </a:rPr>
              <a:t>от </a:t>
            </a:r>
            <a:r>
              <a:rPr lang="bg-BG" sz="2800" b="1" dirty="0">
                <a:solidFill>
                  <a:schemeClr val="bg2"/>
                </a:solidFill>
              </a:rPr>
              <a:t>таг </a:t>
            </a:r>
            <a:r>
              <a:rPr lang="bg-BG" sz="2800" dirty="0">
                <a:solidFill>
                  <a:schemeClr val="bg2"/>
                </a:solidFill>
              </a:rPr>
              <a:t>и</a:t>
            </a:r>
            <a:r>
              <a:rPr lang="bg-BG" sz="2800" b="1" dirty="0">
                <a:solidFill>
                  <a:schemeClr val="bg2"/>
                </a:solidFill>
              </a:rPr>
              <a:t> съдържание</a:t>
            </a:r>
          </a:p>
          <a:p>
            <a:pPr marL="360363" indent="-360363" fontAlgn="base">
              <a:buClr>
                <a:schemeClr val="bg2"/>
              </a:buClr>
            </a:pPr>
            <a:r>
              <a:rPr lang="bg-BG" sz="2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Атрибут </a:t>
            </a:r>
            <a:r>
              <a:rPr lang="bg-BG" sz="2800" dirty="0"/>
              <a:t>=</a:t>
            </a:r>
            <a:r>
              <a:rPr lang="en-US" sz="2800" dirty="0"/>
              <a:t>= </a:t>
            </a:r>
            <a:r>
              <a:rPr lang="bg-BG" sz="2800" b="1" dirty="0"/>
              <a:t>допълнителната информация </a:t>
            </a:r>
            <a:r>
              <a:rPr lang="bg-BG" sz="2800" dirty="0"/>
              <a:t>за </a:t>
            </a:r>
            <a:r>
              <a:rPr lang="bg-BG" sz="2800" b="1" dirty="0"/>
              <a:t>елементите</a:t>
            </a:r>
            <a:endParaRPr lang="bg-BG" sz="2800" dirty="0"/>
          </a:p>
          <a:p>
            <a:pPr marL="360363" indent="-360363" fontAlgn="base">
              <a:buClr>
                <a:schemeClr val="bg2"/>
              </a:buClr>
            </a:pPr>
            <a:r>
              <a:rPr lang="bg-BG" sz="2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Структурни тагове </a:t>
            </a:r>
            <a:r>
              <a:rPr lang="en-US" sz="2800" dirty="0"/>
              <a:t>== </a:t>
            </a:r>
            <a:r>
              <a:rPr lang="bg-BG" sz="2800" dirty="0"/>
              <a:t>изграждат </a:t>
            </a:r>
            <a:r>
              <a:rPr lang="bg-BG" sz="2800" b="1" dirty="0"/>
              <a:t>основната рамка </a:t>
            </a:r>
            <a:r>
              <a:rPr lang="bg-BG" sz="2800" dirty="0"/>
              <a:t>на </a:t>
            </a:r>
            <a:r>
              <a:rPr lang="en-US" sz="2800" b="1" dirty="0"/>
              <a:t>HTML</a:t>
            </a:r>
            <a:r>
              <a:rPr lang="en-US" sz="2800" dirty="0"/>
              <a:t> </a:t>
            </a:r>
            <a:r>
              <a:rPr lang="bg-BG" sz="2800" b="1" dirty="0"/>
              <a:t>документа</a:t>
            </a:r>
          </a:p>
          <a:p>
            <a:pPr marL="360363" indent="-360363" fontAlgn="base">
              <a:buClr>
                <a:schemeClr val="bg2"/>
              </a:buClr>
            </a:pPr>
            <a:r>
              <a:rPr lang="bg-BG" sz="2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Мета тагове </a:t>
            </a:r>
            <a:r>
              <a:rPr lang="bg-BG" sz="2800" dirty="0">
                <a:solidFill>
                  <a:schemeClr val="bg2"/>
                </a:solidFill>
              </a:rPr>
              <a:t>=</a:t>
            </a:r>
            <a:r>
              <a:rPr lang="en-US" sz="2800" dirty="0">
                <a:solidFill>
                  <a:schemeClr val="bg2"/>
                </a:solidFill>
              </a:rPr>
              <a:t>=</a:t>
            </a:r>
            <a:r>
              <a:rPr lang="bg-BG" sz="2800" dirty="0">
                <a:solidFill>
                  <a:schemeClr val="bg2"/>
                </a:solidFill>
              </a:rPr>
              <a:t> съдържат</a:t>
            </a:r>
            <a:r>
              <a:rPr lang="bg-BG" sz="2800" b="1" dirty="0">
                <a:solidFill>
                  <a:schemeClr val="bg2"/>
                </a:solidFill>
              </a:rPr>
              <a:t> информация </a:t>
            </a:r>
            <a:r>
              <a:rPr lang="bg-BG" sz="2800" dirty="0">
                <a:solidFill>
                  <a:schemeClr val="bg2"/>
                </a:solidFill>
              </a:rPr>
              <a:t>за</a:t>
            </a:r>
            <a:r>
              <a:rPr lang="bg-BG" sz="2800" b="1" dirty="0">
                <a:solidFill>
                  <a:schemeClr val="bg2"/>
                </a:solidFill>
              </a:rPr>
              <a:t> уеб страницата</a:t>
            </a:r>
            <a:endParaRPr lang="en-US" sz="2800" b="1" dirty="0"/>
          </a:p>
          <a:p>
            <a:pPr marL="360363" indent="-360363" fontAlgn="base">
              <a:buClr>
                <a:schemeClr val="bg2"/>
              </a:buClr>
            </a:pPr>
            <a:r>
              <a:rPr lang="en-US" sz="2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HTML </a:t>
            </a:r>
            <a:r>
              <a:rPr lang="bg-BG" sz="2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дърво </a:t>
            </a:r>
            <a:r>
              <a:rPr lang="bg-BG" sz="2800" b="1" dirty="0"/>
              <a:t>(D</a:t>
            </a:r>
            <a:r>
              <a:rPr lang="en-US" sz="2800" b="1" dirty="0"/>
              <a:t>OM)</a:t>
            </a:r>
            <a:r>
              <a:rPr lang="bg-BG" sz="2800" b="1" dirty="0"/>
              <a:t> </a:t>
            </a:r>
            <a:r>
              <a:rPr lang="bg-BG" sz="2800" dirty="0"/>
              <a:t>==</a:t>
            </a:r>
            <a:r>
              <a:rPr lang="en-US" sz="2800" b="1" dirty="0"/>
              <a:t> </a:t>
            </a:r>
            <a:r>
              <a:rPr lang="bg-BG" sz="2800" b="1" dirty="0"/>
              <a:t>структурата</a:t>
            </a:r>
            <a:r>
              <a:rPr lang="bg-BG" sz="2800" dirty="0"/>
              <a:t> на </a:t>
            </a:r>
            <a:r>
              <a:rPr lang="en-US" sz="2800" b="1" dirty="0"/>
              <a:t>HTML </a:t>
            </a:r>
            <a:r>
              <a:rPr lang="bg-BG" sz="2800" b="1" dirty="0"/>
              <a:t>страницата</a:t>
            </a:r>
            <a:endParaRPr lang="bg-BG" sz="2800" b="1" dirty="0">
              <a:solidFill>
                <a:schemeClr val="bg2"/>
              </a:solidFill>
            </a:endParaRPr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Обобщение</a:t>
            </a:r>
            <a:endParaRPr lang="en-US" dirty="0"/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E369AAE7-BDDC-FE11-A61E-E20F7F6632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23049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Title">
            <a:extLst>
              <a:ext uri="{FF2B5EF4-FFF2-40B4-BE49-F238E27FC236}">
                <a16:creationId xmlns:a16="http://schemas.microsoft.com/office/drawing/2014/main" id="{FA0703FC-0F8F-4C80-A615-E4B381EC0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Въпроси</a:t>
            </a:r>
            <a:r>
              <a:rPr lang="en-US" dirty="0"/>
              <a:t>?</a:t>
            </a:r>
          </a:p>
        </p:txBody>
      </p:sp>
      <p:sp>
        <p:nvSpPr>
          <p:cNvPr id="2" name="Rectangle Bottom Copyright">
            <a:extLst>
              <a:ext uri="{FF2B5EF4-FFF2-40B4-BE49-F238E27FC236}">
                <a16:creationId xmlns:a16="http://schemas.microsoft.com/office/drawing/2014/main" id="{664812A4-2991-44D1-BFE9-32E55AADF8A5}"/>
              </a:ext>
            </a:extLst>
          </p:cNvPr>
          <p:cNvSpPr/>
          <p:nvPr/>
        </p:nvSpPr>
        <p:spPr>
          <a:xfrm>
            <a:off x="111000" y="6454758"/>
            <a:ext cx="11970000" cy="304242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Проект "</a:t>
            </a:r>
            <a:r>
              <a:rPr lang="bg-BG" sz="1600" dirty="0">
                <a:solidFill>
                  <a:schemeClr val="bg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Отворено учебно съдържание по програмиране и ИТ</a:t>
            </a: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", СофтУни Фондация (лиценз </a:t>
            </a:r>
            <a:r>
              <a:rPr lang="en-US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CC-BY-NC-SA</a:t>
            </a: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endParaRPr lang="bg-BG" sz="2400" dirty="0">
              <a:solidFill>
                <a:schemeClr val="bg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2534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48C3C93-90A1-4D31-BEA6-B54D1106CE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2" name="Slide Body">
            <a:extLst>
              <a:ext uri="{FF2B5EF4-FFF2-40B4-BE49-F238E27FC236}">
                <a16:creationId xmlns:a16="http://schemas.microsoft.com/office/drawing/2014/main" id="{980F49B1-E4BE-4389-A747-7AB9B71AD9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269001"/>
            <a:ext cx="9865598" cy="2474999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bg-BG" sz="3200" dirty="0"/>
              <a:t>Този курс</a:t>
            </a:r>
            <a:r>
              <a:rPr lang="en-US" sz="3200" dirty="0"/>
              <a:t> (</a:t>
            </a:r>
            <a:r>
              <a:rPr lang="bg-BG" sz="3200" dirty="0"/>
              <a:t>презентации, примери, демонстрационен код, упражнения, домашни, видео и други активи</a:t>
            </a:r>
            <a:r>
              <a:rPr lang="en-US" sz="3200" dirty="0"/>
              <a:t>) </a:t>
            </a:r>
            <a:r>
              <a:rPr lang="bg-BG" sz="3200" dirty="0"/>
              <a:t>представлява</a:t>
            </a:r>
            <a:r>
              <a:rPr lang="en-US" sz="3200" dirty="0"/>
              <a:t> </a:t>
            </a:r>
            <a:r>
              <a:rPr lang="bg-BG" sz="3200" b="1" dirty="0"/>
              <a:t>свободно учебно съдържание </a:t>
            </a:r>
            <a:r>
              <a:rPr lang="bg-BG" sz="3200" dirty="0"/>
              <a:t>и се разпространява под свободен лиценз </a:t>
            </a:r>
            <a:r>
              <a:rPr lang="en-US" sz="3200" b="1" dirty="0"/>
              <a:t>CC-BY-NC-SA</a:t>
            </a:r>
            <a:endParaRPr lang="bg-BG" sz="3200" dirty="0"/>
          </a:p>
        </p:txBody>
      </p:sp>
      <p:pic>
        <p:nvPicPr>
          <p:cNvPr id="6" name="Picture License" descr="License">
            <a:extLst>
              <a:ext uri="{FF2B5EF4-FFF2-40B4-BE49-F238E27FC236}">
                <a16:creationId xmlns:a16="http://schemas.microsoft.com/office/drawing/2014/main" id="{82BA520F-A037-4E01-AA18-27D9F1E930A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226175" y="1440120"/>
            <a:ext cx="1198986" cy="1268880"/>
          </a:xfrm>
          <a:prstGeom prst="rect">
            <a:avLst/>
          </a:prstGeom>
        </p:spPr>
      </p:pic>
      <p:sp>
        <p:nvSpPr>
          <p:cNvPr id="3" name="Slide Title">
            <a:extLst>
              <a:ext uri="{FF2B5EF4-FFF2-40B4-BE49-F238E27FC236}">
                <a16:creationId xmlns:a16="http://schemas.microsoft.com/office/drawing/2014/main" id="{E5F1FB41-80C3-4816-BC47-CCC50632E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Лиценз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18DF19-B750-4C88-975B-661A6BF61F5E}"/>
              </a:ext>
            </a:extLst>
          </p:cNvPr>
          <p:cNvSpPr txBox="1"/>
          <p:nvPr/>
        </p:nvSpPr>
        <p:spPr>
          <a:xfrm>
            <a:off x="190401" y="3927519"/>
            <a:ext cx="11710599" cy="1979644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marL="360363" indent="-360363" defTabSz="1218438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lang="bg-BG" sz="3200" dirty="0"/>
              <a:t>Проект "</a:t>
            </a:r>
            <a:r>
              <a:rPr lang="bg-BG" sz="3200" b="1" dirty="0"/>
              <a:t>Отворено учебно съдържание по програмиране и ИТ</a:t>
            </a:r>
            <a:r>
              <a:rPr lang="bg-BG" sz="3200" dirty="0"/>
              <a:t>" към Фондация "Софтуерен университет"</a:t>
            </a:r>
            <a:r>
              <a:rPr lang="en-US" sz="3200" dirty="0"/>
              <a:t>:</a:t>
            </a:r>
            <a:endParaRPr lang="bg-BG" sz="3200" dirty="0"/>
          </a:p>
          <a:p>
            <a:pPr marL="817563" lvl="1" indent="-360363" defTabSz="1218438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  <a:hlinkClick r:id="rId4"/>
              </a:rPr>
              <a:t>https://github.com/BG-IT-Edu</a:t>
            </a:r>
            <a:endParaRPr kumimoji="0" lang="bg-BG" sz="3200" b="0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7" name="Picture 6" title="CC-BY-NC-SA License">
            <a:hlinkClick r:id="rId5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F6C77C47-F7D8-A176-5C69-7FDE5C7E80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31000" y="2908593"/>
            <a:ext cx="1989336" cy="696022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79276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936EE42-462D-ADF1-958D-891D8265DCC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4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4174F8-CC61-813B-0FF9-075C4B18E83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GB" sz="3200" b="1" dirty="0">
                <a:solidFill>
                  <a:schemeClr val="bg1"/>
                </a:solidFill>
              </a:rPr>
              <a:t>HTML</a:t>
            </a:r>
            <a:r>
              <a:rPr lang="en-GB" sz="3200" b="1" dirty="0"/>
              <a:t> (</a:t>
            </a:r>
            <a:r>
              <a:rPr lang="en-GB" sz="3200" b="1" dirty="0">
                <a:solidFill>
                  <a:schemeClr val="bg1"/>
                </a:solidFill>
              </a:rPr>
              <a:t>H</a:t>
            </a:r>
            <a:r>
              <a:rPr lang="en-GB" sz="3200" b="1" dirty="0"/>
              <a:t>yper</a:t>
            </a:r>
            <a:r>
              <a:rPr lang="en-GB" sz="3200" b="1" dirty="0">
                <a:solidFill>
                  <a:schemeClr val="bg1"/>
                </a:solidFill>
              </a:rPr>
              <a:t>T</a:t>
            </a:r>
            <a:r>
              <a:rPr lang="en-GB" sz="3200" b="1" dirty="0"/>
              <a:t>ext </a:t>
            </a:r>
            <a:r>
              <a:rPr lang="en-GB" sz="3200" b="1" dirty="0">
                <a:solidFill>
                  <a:schemeClr val="bg1"/>
                </a:solidFill>
              </a:rPr>
              <a:t>M</a:t>
            </a:r>
            <a:r>
              <a:rPr lang="en-GB" sz="3200" b="1" dirty="0"/>
              <a:t>arkup </a:t>
            </a:r>
            <a:r>
              <a:rPr lang="en-GB" sz="3200" b="1" dirty="0">
                <a:solidFill>
                  <a:schemeClr val="bg1"/>
                </a:solidFill>
              </a:rPr>
              <a:t>L</a:t>
            </a:r>
            <a:r>
              <a:rPr lang="en-GB" sz="3200" b="1" dirty="0"/>
              <a:t>anguage) </a:t>
            </a:r>
            <a:r>
              <a:rPr lang="bg-BG" sz="3200" dirty="0"/>
              <a:t>е </a:t>
            </a:r>
            <a:r>
              <a:rPr lang="bg-BG" sz="3200" b="1" dirty="0">
                <a:solidFill>
                  <a:schemeClr val="bg1"/>
                </a:solidFill>
              </a:rPr>
              <a:t>маркиращ език </a:t>
            </a:r>
            <a:r>
              <a:rPr lang="bg-BG" sz="3200" dirty="0"/>
              <a:t>за </a:t>
            </a:r>
            <a:r>
              <a:rPr lang="bg-BG" sz="3200" b="1" dirty="0"/>
              <a:t>създаване</a:t>
            </a:r>
            <a:r>
              <a:rPr lang="bg-BG" sz="3200" dirty="0"/>
              <a:t> и </a:t>
            </a:r>
            <a:r>
              <a:rPr lang="bg-BG" sz="3200" b="1" dirty="0"/>
              <a:t>структуриране</a:t>
            </a:r>
            <a:r>
              <a:rPr lang="bg-BG" sz="3200" dirty="0"/>
              <a:t> на </a:t>
            </a:r>
            <a:r>
              <a:rPr lang="bg-BG" sz="3200" b="1" dirty="0"/>
              <a:t>уеб страници</a:t>
            </a:r>
          </a:p>
          <a:p>
            <a:r>
              <a:rPr lang="bg-BG" sz="3200" dirty="0"/>
              <a:t>Описва </a:t>
            </a:r>
            <a:r>
              <a:rPr lang="bg-BG" sz="3200" b="1" dirty="0"/>
              <a:t>съдържанието</a:t>
            </a:r>
            <a:r>
              <a:rPr lang="bg-BG" sz="3200" dirty="0"/>
              <a:t> чрез специални </a:t>
            </a:r>
            <a:r>
              <a:rPr lang="bg-BG" sz="3200" b="1" dirty="0">
                <a:solidFill>
                  <a:schemeClr val="bg1"/>
                </a:solidFill>
              </a:rPr>
              <a:t>тагове</a:t>
            </a:r>
            <a:r>
              <a:rPr lang="bg-BG" sz="3200" dirty="0"/>
              <a:t>, които </a:t>
            </a:r>
            <a:r>
              <a:rPr lang="bg-BG" sz="3200" b="1" dirty="0"/>
              <a:t>браузърът</a:t>
            </a:r>
            <a:r>
              <a:rPr lang="bg-BG" sz="3200" dirty="0"/>
              <a:t> </a:t>
            </a:r>
            <a:r>
              <a:rPr lang="bg-BG" sz="3200" b="1" dirty="0"/>
              <a:t>разпознава</a:t>
            </a:r>
            <a:r>
              <a:rPr lang="bg-BG" sz="3200" dirty="0"/>
              <a:t> и </a:t>
            </a:r>
            <a:r>
              <a:rPr lang="bg-BG" sz="3200" b="1" dirty="0"/>
              <a:t>визуализира</a:t>
            </a:r>
          </a:p>
          <a:p>
            <a:r>
              <a:rPr lang="en-US" sz="3200" b="1" i="1" dirty="0">
                <a:solidFill>
                  <a:schemeClr val="bg1"/>
                </a:solidFill>
              </a:rPr>
              <a:t>HTML </a:t>
            </a:r>
            <a:r>
              <a:rPr lang="bg-BG" sz="3200" b="1" i="1" dirty="0">
                <a:solidFill>
                  <a:schemeClr val="bg1"/>
                </a:solidFill>
              </a:rPr>
              <a:t>не е програмен език!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15D416C-6BD1-A021-F0C6-5015784115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</a:t>
            </a:r>
            <a:endParaRPr lang="en-B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8AE569C-2FAD-124D-B2F9-E217596B78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69" t="18246" r="5628" b="18328"/>
          <a:stretch/>
        </p:blipFill>
        <p:spPr>
          <a:xfrm>
            <a:off x="3511369" y="4172894"/>
            <a:ext cx="5169262" cy="2482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60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4D2E3B-82C0-9F61-91B3-1B35300C96C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5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CCC14D-B6E2-9F46-2064-E507E12B03B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sz="3200" b="1" dirty="0"/>
              <a:t>Описва</a:t>
            </a:r>
            <a:r>
              <a:rPr lang="bg-BG" sz="3200" b="1" dirty="0">
                <a:solidFill>
                  <a:schemeClr val="bg1"/>
                </a:solidFill>
              </a:rPr>
              <a:t> съдържанието</a:t>
            </a:r>
            <a:r>
              <a:rPr lang="bg-BG" sz="3200" dirty="0">
                <a:solidFill>
                  <a:schemeClr val="bg1"/>
                </a:solidFill>
              </a:rPr>
              <a:t> </a:t>
            </a:r>
            <a:r>
              <a:rPr lang="bg-BG" sz="3200" dirty="0"/>
              <a:t>на </a:t>
            </a:r>
            <a:r>
              <a:rPr lang="bg-BG" sz="3200" b="1" dirty="0"/>
              <a:t>уеб страницата</a:t>
            </a:r>
          </a:p>
          <a:p>
            <a:r>
              <a:rPr lang="bg-BG" sz="3200" b="1" dirty="0"/>
              <a:t>Определя</a:t>
            </a:r>
            <a:r>
              <a:rPr lang="bg-BG" sz="3200" dirty="0"/>
              <a:t> </a:t>
            </a:r>
            <a:r>
              <a:rPr lang="bg-BG" sz="3200" b="1" dirty="0">
                <a:solidFill>
                  <a:schemeClr val="bg1"/>
                </a:solidFill>
              </a:rPr>
              <a:t>логическата структура </a:t>
            </a:r>
            <a:r>
              <a:rPr lang="bg-BG" sz="3200" dirty="0"/>
              <a:t>на </a:t>
            </a:r>
            <a:r>
              <a:rPr lang="bg-BG" sz="3200" b="1" dirty="0"/>
              <a:t>документа</a:t>
            </a:r>
          </a:p>
          <a:p>
            <a:r>
              <a:rPr lang="bg-BG" sz="3200" b="1" dirty="0"/>
              <a:t>Служи</a:t>
            </a:r>
            <a:r>
              <a:rPr lang="bg-BG" sz="3200" dirty="0"/>
              <a:t> като </a:t>
            </a:r>
            <a:r>
              <a:rPr lang="bg-BG" sz="3200" b="1" dirty="0">
                <a:solidFill>
                  <a:schemeClr val="bg1"/>
                </a:solidFill>
              </a:rPr>
              <a:t>основа</a:t>
            </a:r>
            <a:r>
              <a:rPr lang="bg-BG" sz="3200" dirty="0"/>
              <a:t>, върху която </a:t>
            </a:r>
            <a:r>
              <a:rPr lang="en-US" sz="3200" b="1" dirty="0"/>
              <a:t>CSS </a:t>
            </a:r>
            <a:r>
              <a:rPr lang="bg-BG" sz="3200" b="1" dirty="0"/>
              <a:t>оформя дизайна</a:t>
            </a:r>
          </a:p>
          <a:p>
            <a:r>
              <a:rPr lang="bg-BG" sz="3200" b="1" dirty="0">
                <a:solidFill>
                  <a:schemeClr val="bg1"/>
                </a:solidFill>
              </a:rPr>
              <a:t>Работи</a:t>
            </a:r>
            <a:r>
              <a:rPr lang="bg-BG" sz="3200" dirty="0">
                <a:solidFill>
                  <a:schemeClr val="bg1"/>
                </a:solidFill>
              </a:rPr>
              <a:t> </a:t>
            </a:r>
            <a:r>
              <a:rPr lang="bg-BG" sz="3200" b="1" dirty="0">
                <a:solidFill>
                  <a:schemeClr val="bg1"/>
                </a:solidFill>
              </a:rPr>
              <a:t>съвместно </a:t>
            </a:r>
            <a:r>
              <a:rPr lang="bg-BG" sz="3200" dirty="0"/>
              <a:t>с</a:t>
            </a:r>
            <a:r>
              <a:rPr lang="bg-BG" sz="3200" b="1" dirty="0"/>
              <a:t> </a:t>
            </a:r>
            <a:r>
              <a:rPr lang="en-US" sz="3200" b="1" dirty="0"/>
              <a:t>JavaScript </a:t>
            </a:r>
            <a:r>
              <a:rPr lang="bg-BG" sz="3200" dirty="0"/>
              <a:t>за </a:t>
            </a:r>
            <a:r>
              <a:rPr lang="bg-BG" sz="3200" b="1" dirty="0"/>
              <a:t>добавяне</a:t>
            </a:r>
            <a:r>
              <a:rPr lang="bg-BG" sz="3200" dirty="0"/>
              <a:t> на </a:t>
            </a:r>
            <a:r>
              <a:rPr lang="bg-BG" sz="3200" b="1" dirty="0"/>
              <a:t>интерактивност</a:t>
            </a:r>
            <a:endParaRPr lang="en-BG" sz="3200" b="1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F8F48D2-3FC6-5313-D86E-F47B1ED4F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Роля на </a:t>
            </a:r>
            <a:r>
              <a:rPr lang="en-US" dirty="0"/>
              <a:t>HTML</a:t>
            </a:r>
            <a:endParaRPr lang="en-B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AAC6444-3106-EC55-DD02-AD2453743F4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82"/>
          <a:stretch/>
        </p:blipFill>
        <p:spPr>
          <a:xfrm>
            <a:off x="3404512" y="3852645"/>
            <a:ext cx="5091208" cy="2951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119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Subtitle">
            <a:extLst>
              <a:ext uri="{FF2B5EF4-FFF2-40B4-BE49-F238E27FC236}">
                <a16:creationId xmlns:a16="http://schemas.microsoft.com/office/drawing/2014/main" id="{BEB5BB41-09D4-4E9F-8C80-EE8709171CB3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sz="4000" dirty="0"/>
              <a:t>Тагове, елементи, атрибути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028D9EA3-B5E0-4F17-9467-4BE3C280DA68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sz="4400" dirty="0"/>
              <a:t>Основни компоненти на</a:t>
            </a:r>
            <a:r>
              <a:rPr lang="en-US" sz="4400" dirty="0"/>
              <a:t> HTML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8CF2EC-ED52-69C0-C3FF-514DE254DD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37" t="15223" r="9974" b="29659"/>
          <a:stretch/>
        </p:blipFill>
        <p:spPr>
          <a:xfrm>
            <a:off x="4602221" y="1680624"/>
            <a:ext cx="2987557" cy="1960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221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37BB186-0625-4E0B-CA1A-C0211BD0006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7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C854CD-BCD9-A1E9-4F85-ADBDD20E593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sz="3600" b="1" dirty="0">
                <a:solidFill>
                  <a:schemeClr val="bg1"/>
                </a:solidFill>
              </a:rPr>
              <a:t>Маркиращи конструкции</a:t>
            </a:r>
          </a:p>
          <a:p>
            <a:r>
              <a:rPr lang="bg-BG" sz="3600" b="1" dirty="0"/>
              <a:t>Етикети</a:t>
            </a:r>
            <a:r>
              <a:rPr lang="bg-BG" sz="3600" dirty="0"/>
              <a:t>, заградени в </a:t>
            </a:r>
            <a:r>
              <a:rPr lang="bg-BG" sz="3600" b="1" dirty="0"/>
              <a:t>ъглови скоби </a:t>
            </a:r>
            <a:r>
              <a:rPr lang="bg-BG" sz="3600" dirty="0"/>
              <a:t>(</a:t>
            </a:r>
            <a:r>
              <a:rPr lang="bg-BG" sz="3600" b="1" dirty="0"/>
              <a:t>&lt; </a:t>
            </a:r>
            <a:r>
              <a:rPr lang="en-US" sz="3600" b="1" dirty="0"/>
              <a:t>&gt;</a:t>
            </a:r>
            <a:r>
              <a:rPr lang="en-US" sz="3600" dirty="0"/>
              <a:t>)</a:t>
            </a:r>
            <a:endParaRPr lang="bg-BG" sz="3600" dirty="0"/>
          </a:p>
          <a:p>
            <a:r>
              <a:rPr lang="bg-BG" sz="3600" dirty="0"/>
              <a:t>Определят </a:t>
            </a:r>
            <a:r>
              <a:rPr lang="bg-BG" sz="3600" b="1" dirty="0">
                <a:solidFill>
                  <a:schemeClr val="bg1"/>
                </a:solidFill>
              </a:rPr>
              <a:t>типа</a:t>
            </a:r>
            <a:r>
              <a:rPr lang="bg-BG" sz="3600" dirty="0"/>
              <a:t> на </a:t>
            </a:r>
            <a:r>
              <a:rPr lang="bg-BG" sz="3600" b="1" dirty="0"/>
              <a:t>съдържанието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8356433-E514-4027-6B14-FC4301AF4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Тагове (1</a:t>
            </a:r>
            <a:r>
              <a:rPr lang="en-US" dirty="0"/>
              <a:t>)</a:t>
            </a:r>
            <a:endParaRPr lang="en-B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F38C98-EF5F-8433-D089-9210022A88F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17" t="19382" r="9974" b="19816"/>
          <a:stretch/>
        </p:blipFill>
        <p:spPr>
          <a:xfrm>
            <a:off x="3992250" y="3485798"/>
            <a:ext cx="4207500" cy="3169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032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37BB186-0625-4E0B-CA1A-C0211BD0006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8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C854CD-BCD9-A1E9-4F85-ADBDD20E593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5905598" cy="5528766"/>
          </a:xfrm>
        </p:spPr>
        <p:txBody>
          <a:bodyPr/>
          <a:lstStyle/>
          <a:p>
            <a:r>
              <a:rPr lang="bg-BG" sz="3600" dirty="0"/>
              <a:t>Повечето </a:t>
            </a:r>
            <a:r>
              <a:rPr lang="bg-BG" sz="3600" b="1" dirty="0"/>
              <a:t>тагове</a:t>
            </a:r>
            <a:r>
              <a:rPr lang="bg-BG" sz="3600" dirty="0"/>
              <a:t> имат </a:t>
            </a:r>
            <a:r>
              <a:rPr lang="bg-BG" sz="3600" b="1" dirty="0">
                <a:solidFill>
                  <a:schemeClr val="bg1"/>
                </a:solidFill>
              </a:rPr>
              <a:t>отварящ</a:t>
            </a:r>
            <a:r>
              <a:rPr lang="bg-BG" sz="3600" dirty="0"/>
              <a:t> и </a:t>
            </a:r>
            <a:r>
              <a:rPr lang="bg-BG" sz="3600" b="1" dirty="0">
                <a:solidFill>
                  <a:schemeClr val="bg1"/>
                </a:solidFill>
              </a:rPr>
              <a:t>затварящ таг</a:t>
            </a:r>
            <a:endParaRPr lang="bg-BG" sz="3600" dirty="0"/>
          </a:p>
          <a:p>
            <a:r>
              <a:rPr lang="bg-BG" sz="3600" b="1" dirty="0"/>
              <a:t>Таговете</a:t>
            </a:r>
            <a:r>
              <a:rPr lang="bg-BG" sz="3600" dirty="0"/>
              <a:t> могат да се </a:t>
            </a:r>
            <a:r>
              <a:rPr lang="bg-BG" sz="3600" b="1" dirty="0">
                <a:solidFill>
                  <a:schemeClr val="bg1"/>
                </a:solidFill>
              </a:rPr>
              <a:t>влагат</a:t>
            </a:r>
            <a:r>
              <a:rPr lang="bg-BG" sz="3600" b="1" dirty="0"/>
              <a:t> един в друг</a:t>
            </a:r>
          </a:p>
          <a:p>
            <a:pPr lvl="1"/>
            <a:r>
              <a:rPr lang="bg-BG" sz="3400" b="1" dirty="0">
                <a:solidFill>
                  <a:schemeClr val="bg1"/>
                </a:solidFill>
              </a:rPr>
              <a:t>Първият</a:t>
            </a:r>
            <a:r>
              <a:rPr lang="bg-BG" sz="3400" dirty="0"/>
              <a:t> </a:t>
            </a:r>
            <a:r>
              <a:rPr lang="bg-BG" sz="3400" b="1" dirty="0"/>
              <a:t>отворен</a:t>
            </a:r>
            <a:r>
              <a:rPr lang="bg-BG" sz="3400" dirty="0"/>
              <a:t> таг се </a:t>
            </a:r>
            <a:r>
              <a:rPr lang="bg-BG" sz="3400" b="1" dirty="0"/>
              <a:t>затваря</a:t>
            </a:r>
            <a:r>
              <a:rPr lang="bg-BG" sz="3400" dirty="0"/>
              <a:t> </a:t>
            </a:r>
            <a:r>
              <a:rPr lang="bg-BG" sz="3400" b="1" dirty="0">
                <a:solidFill>
                  <a:schemeClr val="bg1"/>
                </a:solidFill>
              </a:rPr>
              <a:t>последен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8356433-E514-4027-6B14-FC4301AF4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Тагове</a:t>
            </a:r>
            <a:r>
              <a:rPr lang="en-US" dirty="0"/>
              <a:t> (2)</a:t>
            </a:r>
            <a:endParaRPr lang="en-B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752EF20-3FEE-5DBE-F240-F7C9969AEC5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30" t="3409" r="4677" b="5224"/>
          <a:stretch/>
        </p:blipFill>
        <p:spPr>
          <a:xfrm>
            <a:off x="6662618" y="1196125"/>
            <a:ext cx="4562194" cy="466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54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9062F29-2E20-4D41-AEF3-F3A620EC74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80A044-E0EF-CF65-9F1D-43850DAF717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bg-BG" b="1" dirty="0">
                <a:solidFill>
                  <a:schemeClr val="bg1"/>
                </a:solidFill>
              </a:rPr>
              <a:t>Затварящ таг</a:t>
            </a:r>
          </a:p>
          <a:p>
            <a:pPr lvl="1"/>
            <a:r>
              <a:rPr lang="bg-BG" dirty="0"/>
              <a:t>Отбелязва </a:t>
            </a:r>
            <a:r>
              <a:rPr lang="bg-BG" b="1" dirty="0"/>
              <a:t>края</a:t>
            </a:r>
            <a:r>
              <a:rPr lang="bg-BG" dirty="0"/>
              <a:t> на </a:t>
            </a:r>
            <a:r>
              <a:rPr lang="bg-BG" b="1" dirty="0"/>
              <a:t>елемента</a:t>
            </a:r>
          </a:p>
          <a:p>
            <a:pPr lvl="1"/>
            <a:r>
              <a:rPr lang="bg-BG" dirty="0"/>
              <a:t>Показва </a:t>
            </a:r>
            <a:r>
              <a:rPr lang="bg-BG" b="1" dirty="0"/>
              <a:t>къде </a:t>
            </a:r>
            <a:r>
              <a:rPr lang="bg-BG" b="1" dirty="0">
                <a:solidFill>
                  <a:schemeClr val="bg1"/>
                </a:solidFill>
              </a:rPr>
              <a:t>приключва</a:t>
            </a:r>
            <a:r>
              <a:rPr lang="bg-BG" b="1" dirty="0"/>
              <a:t> действието</a:t>
            </a:r>
            <a:r>
              <a:rPr lang="bg-BG" dirty="0"/>
              <a:t> на </a:t>
            </a:r>
            <a:r>
              <a:rPr lang="bg-BG" b="1" dirty="0"/>
              <a:t>елемента</a:t>
            </a:r>
            <a:endParaRPr lang="en-BG" b="1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A71758-C923-809F-5633-E97F3F3C6CD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bg-BG" b="1" dirty="0">
                <a:solidFill>
                  <a:schemeClr val="bg1"/>
                </a:solidFill>
              </a:rPr>
              <a:t>Отварящ таг</a:t>
            </a:r>
          </a:p>
          <a:p>
            <a:pPr lvl="1"/>
            <a:r>
              <a:rPr lang="bg-BG" dirty="0"/>
              <a:t>Отбелязва </a:t>
            </a:r>
            <a:r>
              <a:rPr lang="bg-BG" b="1" dirty="0"/>
              <a:t>началото</a:t>
            </a:r>
            <a:r>
              <a:rPr lang="bg-BG" dirty="0"/>
              <a:t> на </a:t>
            </a:r>
            <a:r>
              <a:rPr lang="bg-BG" b="1" dirty="0"/>
              <a:t>елемента</a:t>
            </a:r>
          </a:p>
          <a:p>
            <a:pPr lvl="1"/>
            <a:r>
              <a:rPr lang="bg-BG" dirty="0"/>
              <a:t>Казва на браузъра </a:t>
            </a:r>
            <a:r>
              <a:rPr lang="bg-BG" b="1" dirty="0"/>
              <a:t>какъв тип съдържание</a:t>
            </a:r>
            <a:r>
              <a:rPr lang="bg-BG" dirty="0"/>
              <a:t> </a:t>
            </a:r>
            <a:r>
              <a:rPr lang="bg-BG" b="1" dirty="0">
                <a:solidFill>
                  <a:schemeClr val="bg1"/>
                </a:solidFill>
              </a:rPr>
              <a:t>започва</a:t>
            </a:r>
            <a:endParaRPr lang="en-US" b="1" dirty="0">
              <a:solidFill>
                <a:schemeClr val="bg1"/>
              </a:solidFill>
            </a:endParaRPr>
          </a:p>
          <a:p>
            <a:pPr lvl="1"/>
            <a:endParaRPr lang="en-BG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E108387-77C5-94D2-E51E-641019A2D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Отварящи и затварящи тагове</a:t>
            </a:r>
            <a:endParaRPr lang="en-BG" dirty="0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5420F305-62FA-E84C-D622-647F5EFF74E6}"/>
              </a:ext>
            </a:extLst>
          </p:cNvPr>
          <p:cNvSpPr txBox="1">
            <a:spLocks/>
          </p:cNvSpPr>
          <p:nvPr/>
        </p:nvSpPr>
        <p:spPr>
          <a:xfrm>
            <a:off x="443201" y="4477241"/>
            <a:ext cx="5040000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bg-BG" sz="2800" b="1" noProof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2800" b="1" noProof="1">
                <a:latin typeface="Consolas" panose="020B0609020204030204" pitchFamily="49" charset="0"/>
                <a:cs typeface="Consolas" panose="020B0609020204030204" pitchFamily="49" charset="0"/>
              </a:rPr>
              <a:t>p</a:t>
            </a:r>
            <a:r>
              <a:rPr lang="en-US" sz="2800" b="1" noProof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lang="en-US" sz="2400" b="1" noProof="1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3E66C816-8B2F-B4D0-F44F-5A9C70D1BD7F}"/>
              </a:ext>
            </a:extLst>
          </p:cNvPr>
          <p:cNvSpPr txBox="1">
            <a:spLocks/>
          </p:cNvSpPr>
          <p:nvPr/>
        </p:nvSpPr>
        <p:spPr>
          <a:xfrm>
            <a:off x="6896737" y="4499833"/>
            <a:ext cx="5040000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bg-BG" sz="2800" b="1" noProof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2800" b="1" noProof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sz="2800" b="1" noProof="1">
                <a:latin typeface="Consolas" panose="020B0609020204030204" pitchFamily="49" charset="0"/>
                <a:cs typeface="Consolas" panose="020B0609020204030204" pitchFamily="49" charset="0"/>
              </a:rPr>
              <a:t>p</a:t>
            </a:r>
            <a:r>
              <a:rPr lang="en-US" sz="2800" b="1" noProof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lang="en-US" sz="2400" b="1" noProof="1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3381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8|0.4|0.3|0.5|0.3|0.3|0.4|0.4"/>
</p:tagLst>
</file>

<file path=ppt/theme/theme1.xml><?xml version="1.0" encoding="utf-8"?>
<a:theme xmlns:a="http://schemas.openxmlformats.org/drawingml/2006/main" name="SoftUni">
  <a:themeElements>
    <a:clrScheme name="Custom 2">
      <a:dk1>
        <a:srgbClr val="234465"/>
      </a:dk1>
      <a:lt1>
        <a:srgbClr val="BF7800"/>
      </a:lt1>
      <a:dk2>
        <a:srgbClr val="234465"/>
      </a:dk2>
      <a:lt2>
        <a:srgbClr val="FFFFFF"/>
      </a:lt2>
      <a:accent1>
        <a:srgbClr val="FFA000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BF7800"/>
      </a:hlink>
      <a:folHlink>
        <a:srgbClr val="EF9511"/>
      </a:folHlink>
    </a:clrScheme>
    <a:fontScheme name="SoftUn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38326</TotalTime>
  <Words>1309</Words>
  <Application>Microsoft Macintosh PowerPoint</Application>
  <PresentationFormat>Widescreen</PresentationFormat>
  <Paragraphs>254</Paragraphs>
  <Slides>33</Slides>
  <Notes>10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8" baseType="lpstr">
      <vt:lpstr>Arial</vt:lpstr>
      <vt:lpstr>Calibri</vt:lpstr>
      <vt:lpstr>Consolas</vt:lpstr>
      <vt:lpstr>Wingdings</vt:lpstr>
      <vt:lpstr>SoftUni</vt:lpstr>
      <vt:lpstr>Основи на HTML</vt:lpstr>
      <vt:lpstr>Съдържание</vt:lpstr>
      <vt:lpstr>HTML</vt:lpstr>
      <vt:lpstr>HTML</vt:lpstr>
      <vt:lpstr>Роля на HTML</vt:lpstr>
      <vt:lpstr>Основни компоненти на HTML</vt:lpstr>
      <vt:lpstr>Тагове (1)</vt:lpstr>
      <vt:lpstr>Тагове (2)</vt:lpstr>
      <vt:lpstr>Отварящи и затварящи тагове</vt:lpstr>
      <vt:lpstr>Самозатварящи се тагове</vt:lpstr>
      <vt:lpstr>Елементи</vt:lpstr>
      <vt:lpstr>Атрибути</vt:lpstr>
      <vt:lpstr>Елементи, тагове и атрибути</vt:lpstr>
      <vt:lpstr>Структурни тагове</vt:lpstr>
      <vt:lpstr>Структурни тагове</vt:lpstr>
      <vt:lpstr>Основни структурни тагове (1)</vt:lpstr>
      <vt:lpstr>Основни структурни тагове (2)</vt:lpstr>
      <vt:lpstr>Мета тагове</vt:lpstr>
      <vt:lpstr>Основни видове мета тагове (1)</vt:lpstr>
      <vt:lpstr>Основни видове мета тагове (2)</vt:lpstr>
      <vt:lpstr>Примерна структура на HTML документ</vt:lpstr>
      <vt:lpstr>HTML дърво</vt:lpstr>
      <vt:lpstr>HTML дърво (DOM)</vt:lpstr>
      <vt:lpstr>Основни характеристики на HTML дървото (DOM)</vt:lpstr>
      <vt:lpstr>Пример за HTML дърво (DOM)</vt:lpstr>
      <vt:lpstr>Пример</vt:lpstr>
      <vt:lpstr>Създаване на първа HTML страница</vt:lpstr>
      <vt:lpstr>Добавяне на основна структура</vt:lpstr>
      <vt:lpstr>Добавяне на съдържание</vt:lpstr>
      <vt:lpstr>Резултат</vt:lpstr>
      <vt:lpstr>Обобщение</vt:lpstr>
      <vt:lpstr>Въпроси?</vt:lpstr>
      <vt:lpstr>Лиценз</vt:lpstr>
    </vt:vector>
  </TitlesOfParts>
  <Manager/>
  <Company>BG-IT-Edu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Основи на HTML</dc:title>
  <dc:subject>Модул 3: Информационни технологии</dc:subject>
  <dc:creator>BG-IT-Edu</dc:creator>
  <cp:keywords>programming; training; course</cp:keywords>
  <dc:description>Open Programming and IT Courseware for IT Teachers (BG-IT-Edu): https://github.com/BG-IT-Edu
With the kind support of SoftUni: https://softuni.bg</dc:description>
  <cp:lastModifiedBy>Mirela Damyanova</cp:lastModifiedBy>
  <cp:revision>404</cp:revision>
  <dcterms:created xsi:type="dcterms:W3CDTF">2018-05-23T13:08:44Z</dcterms:created>
  <dcterms:modified xsi:type="dcterms:W3CDTF">2026-02-22T15:48:53Z</dcterms:modified>
  <cp:category/>
</cp:coreProperties>
</file>